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0"/>
  </p:notesMasterIdLst>
  <p:sldIdLst>
    <p:sldId id="256" r:id="rId2"/>
    <p:sldId id="262" r:id="rId3"/>
    <p:sldId id="269" r:id="rId4"/>
    <p:sldId id="270" r:id="rId5"/>
    <p:sldId id="271" r:id="rId6"/>
    <p:sldId id="266" r:id="rId7"/>
    <p:sldId id="272" r:id="rId8"/>
    <p:sldId id="273" r:id="rId9"/>
    <p:sldId id="276" r:id="rId10"/>
    <p:sldId id="277" r:id="rId11"/>
    <p:sldId id="265" r:id="rId12"/>
    <p:sldId id="274" r:id="rId13"/>
    <p:sldId id="258" r:id="rId14"/>
    <p:sldId id="264" r:id="rId15"/>
    <p:sldId id="267" r:id="rId16"/>
    <p:sldId id="275" r:id="rId17"/>
    <p:sldId id="278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A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0487" autoAdjust="0"/>
  </p:normalViewPr>
  <p:slideViewPr>
    <p:cSldViewPr>
      <p:cViewPr>
        <p:scale>
          <a:sx n="150" d="100"/>
          <a:sy n="150" d="100"/>
        </p:scale>
        <p:origin x="-420" y="20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142155976570975"/>
          <c:y val="0.15174043544103694"/>
          <c:w val="0.693839146901439"/>
          <c:h val="0.677589317198064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3.4898215480150409E-2"/>
                  <c:y val="-0.10017320032638488"/>
                </c:manualLayout>
              </c:layout>
              <c:tx>
                <c:rich>
                  <a:bodyPr/>
                  <a:lstStyle/>
                  <a:p>
                    <a:r>
                      <a:rPr lang="ru-RU" b="1" i="1" dirty="0" smtClean="0"/>
                      <a:t>Объекты с/х:</a:t>
                    </a:r>
                    <a:r>
                      <a:rPr lang="ru-RU" i="1" dirty="0" smtClean="0"/>
                      <a:t/>
                    </a:r>
                    <a:br>
                      <a:rPr lang="ru-RU" i="1" dirty="0" smtClean="0"/>
                    </a:br>
                    <a:r>
                      <a:rPr lang="ru-RU" i="1" dirty="0" smtClean="0"/>
                      <a:t>3 млрд. руб. (37%)</a:t>
                    </a:r>
                    <a:endParaRPr lang="ru-RU" i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0868894171668232E-2"/>
                  <c:y val="-4.480339399390498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i="1" u="none" strike="noStrike" baseline="0" dirty="0" smtClean="0">
                        <a:effectLst/>
                      </a:rPr>
                      <a:t>Учреждения культуры и искусства:</a:t>
                    </a:r>
                    <a:br>
                      <a:rPr lang="ru-RU" sz="1200" b="1" i="1" u="none" strike="noStrike" baseline="0" dirty="0" smtClean="0">
                        <a:effectLst/>
                      </a:rPr>
                    </a:br>
                    <a:r>
                      <a:rPr lang="ru-RU" sz="1200" b="1" i="1" u="none" strike="noStrike" baseline="0" dirty="0" smtClean="0">
                        <a:effectLst/>
                      </a:rPr>
                      <a:t>1</a:t>
                    </a:r>
                    <a:r>
                      <a:rPr lang="ru-RU" i="1" dirty="0" smtClean="0"/>
                      <a:t> млрд. руб. (12%)</a:t>
                    </a:r>
                    <a:endParaRPr lang="ru-RU" i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8411970541977001E-2"/>
                  <c:y val="-4.1877684030137792E-3"/>
                </c:manualLayout>
              </c:layout>
              <c:tx>
                <c:rich>
                  <a:bodyPr/>
                  <a:lstStyle/>
                  <a:p>
                    <a:pPr>
                      <a:defRPr sz="1200" i="1"/>
                    </a:pPr>
                    <a:r>
                      <a:rPr lang="ru-RU" b="1" i="1" dirty="0" smtClean="0"/>
                      <a:t>РЖД:</a:t>
                    </a:r>
                  </a:p>
                  <a:p>
                    <a:pPr>
                      <a:defRPr sz="1200" i="1"/>
                    </a:pPr>
                    <a:r>
                      <a:rPr lang="ru-RU" i="1" dirty="0" smtClean="0"/>
                      <a:t>2,3 млрд. руб. (28%)</a:t>
                    </a:r>
                    <a:endParaRPr lang="ru-RU" i="1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6118909424940336E-2"/>
                  <c:y val="-4.8383023557288553E-2"/>
                </c:manualLayout>
              </c:layout>
              <c:tx>
                <c:rich>
                  <a:bodyPr/>
                  <a:lstStyle/>
                  <a:p>
                    <a:pPr>
                      <a:defRPr sz="1200" i="1"/>
                    </a:pPr>
                    <a:r>
                      <a:rPr lang="ru-RU" b="1" i="1" dirty="0" smtClean="0"/>
                      <a:t>Медицинские учреждения</a:t>
                    </a:r>
                    <a:r>
                      <a:rPr lang="ru-RU" i="1" dirty="0" smtClean="0"/>
                      <a:t>:</a:t>
                    </a:r>
                    <a:br>
                      <a:rPr lang="ru-RU" i="1" dirty="0" smtClean="0"/>
                    </a:br>
                    <a:r>
                      <a:rPr lang="ru-RU" i="1" dirty="0" smtClean="0"/>
                      <a:t>1,8 млрд. руб. (22%)</a:t>
                    </a:r>
                    <a:endParaRPr lang="ru-RU" i="1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248141925482681E-2"/>
                  <c:y val="-1.6234070424862489E-2"/>
                </c:manualLayout>
              </c:layout>
              <c:tx>
                <c:rich>
                  <a:bodyPr/>
                  <a:lstStyle/>
                  <a:p>
                    <a:pPr>
                      <a:defRPr sz="1200" i="1"/>
                    </a:pPr>
                    <a:r>
                      <a:rPr lang="ru-RU" b="1" i="1" dirty="0" smtClean="0"/>
                      <a:t>Министерства и ведомства:</a:t>
                    </a:r>
                  </a:p>
                  <a:p>
                    <a:pPr>
                      <a:defRPr sz="1200" i="1"/>
                    </a:pPr>
                    <a:r>
                      <a:rPr lang="ru-RU" i="1" dirty="0" smtClean="0"/>
                      <a:t>0,1 млрд. руб. (1%)</a:t>
                    </a:r>
                    <a:endParaRPr lang="ru-RU" i="1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С/х, (теплицы, свинарники, телятники)</c:v>
                </c:pt>
                <c:pt idx="1">
                  <c:v>Музеи, библиотеки, архивы</c:v>
                </c:pt>
                <c:pt idx="2">
                  <c:v>ОАО РЖД (диспетчерские, ж/д платформы)</c:v>
                </c:pt>
                <c:pt idx="3">
                  <c:v>Медицина (больницы, поликлиники, аптеки) </c:v>
                </c:pt>
                <c:pt idx="4">
                  <c:v>Централизованный контроль и управление (министерства, ведомства)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2.2999999999999998</c:v>
                </c:pt>
                <c:pt idx="3">
                  <c:v>1.8</c:v>
                </c:pt>
                <c:pt idx="4">
                  <c:v>0.1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i="1"/>
            </a:pPr>
            <a:r>
              <a:rPr lang="ru-RU" sz="1400" b="1" i="1" u="none" strike="noStrike" baseline="0" dirty="0" smtClean="0">
                <a:effectLst/>
              </a:rPr>
              <a:t>Цифровая интеллектуальная система контроля</a:t>
            </a:r>
            <a:br>
              <a:rPr lang="ru-RU" sz="1400" b="1" i="1" u="none" strike="noStrike" baseline="0" dirty="0" smtClean="0">
                <a:effectLst/>
              </a:rPr>
            </a:br>
            <a:r>
              <a:rPr lang="ru-RU" sz="1400" b="1" i="1" u="none" strike="noStrike" baseline="0" dirty="0" smtClean="0">
                <a:effectLst/>
              </a:rPr>
              <a:t>световой среды и микроклимата</a:t>
            </a:r>
            <a:endParaRPr lang="ru-RU" sz="1400" i="1" dirty="0"/>
          </a:p>
        </c:rich>
      </c:tx>
      <c:layout>
        <c:manualLayout>
          <c:xMode val="edge"/>
          <c:yMode val="edge"/>
          <c:x val="0.10862159430030327"/>
          <c:y val="0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006632926374512E-2"/>
          <c:y val="0.1261167409970321"/>
          <c:w val="0.53673546723631371"/>
          <c:h val="0.737904518545558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Приборы серии ТКА-ПКЛ и ТКА-ПФЛ</c:v>
                </c:pt>
              </c:strCache>
            </c:strRef>
          </c:tx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Спектрорадиометры серии ТКА-Спектр</c:v>
                </c:pt>
              </c:strCache>
            </c:strRef>
          </c:tx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Контроллеры управления</c:v>
                </c:pt>
              </c:strCache>
            </c:strRef>
          </c:tx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1.6</c:v>
                </c:pt>
                <c:pt idx="3">
                  <c:v>1.6</c:v>
                </c:pt>
                <c:pt idx="4">
                  <c:v>2</c:v>
                </c:pt>
                <c:pt idx="5">
                  <c:v>2</c:v>
                </c:pt>
                <c:pt idx="6">
                  <c:v>2.2000000000000002</c:v>
                </c:pt>
                <c:pt idx="7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2074752"/>
        <c:axId val="153370624"/>
        <c:axId val="0"/>
      </c:bar3DChart>
      <c:catAx>
        <c:axId val="19207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i="1"/>
            </a:pPr>
            <a:endParaRPr lang="ru-RU"/>
          </a:p>
        </c:txPr>
        <c:crossAx val="153370624"/>
        <c:crosses val="autoZero"/>
        <c:auto val="1"/>
        <c:lblAlgn val="ctr"/>
        <c:lblOffset val="100"/>
        <c:noMultiLvlLbl val="0"/>
      </c:catAx>
      <c:valAx>
        <c:axId val="153370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 i="1"/>
                </a:pPr>
                <a:r>
                  <a:rPr lang="ru-RU" sz="1600" b="0" i="1" dirty="0" smtClean="0">
                    <a:effectLst/>
                  </a:rPr>
                  <a:t>Продано, млн. руб.</a:t>
                </a:r>
                <a:endParaRPr lang="ru-RU" sz="1600" b="0" i="1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2074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269686756477008"/>
          <c:y val="0.24438832193248364"/>
          <c:w val="0.33857197935102923"/>
          <c:h val="0.27942371482533684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1CAA7-3B39-4B20-AE48-0443341BE5B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83A74-A4C8-45F2-B218-78E7715C6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37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Наше предприятие более 30 лет разрабатывает и производит измерительную технику для контроля фотометрических параметров и параметров микроклимата. Мы</a:t>
            </a:r>
            <a:r>
              <a:rPr lang="ru-RU" baseline="0" dirty="0" smtClean="0"/>
              <a:t> отслеживаем последние тенденции рынка и ежегодно создаем новые типы приборов и систем. Одна из последних разработок – интеллектуальная система мониторинга параметров микроклимата на базе регистраторов (логгеров) серии ТКА-ПКЛ и ПКФ.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01F288-F8DF-420A-BF59-D95BDA91C4C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257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данном слайде представлена</a:t>
            </a:r>
            <a:r>
              <a:rPr lang="ru-RU" baseline="0" dirty="0" smtClean="0"/>
              <a:t> возможность с</a:t>
            </a:r>
            <a:r>
              <a:rPr lang="ru-RU" dirty="0" smtClean="0"/>
              <a:t>оздания типового инновационного технологического комплекса светотехнического оборудования в составе замкнутой системы измерения и управления основными светотехническими характеристиками конечных облучающих установок, обеспечивающего за счет обоснованной регулируемой </a:t>
            </a:r>
            <a:r>
              <a:rPr lang="ru-RU" dirty="0" err="1" smtClean="0"/>
              <a:t>досветки</a:t>
            </a:r>
            <a:r>
              <a:rPr lang="ru-RU" dirty="0" smtClean="0"/>
              <a:t> существенное повышение производства и ускоренный рост сельскохозяйственных тепличных продуктов.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81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данном слайде представлен пример работы </a:t>
            </a:r>
            <a:r>
              <a:rPr lang="ru-RU" i="0" dirty="0" smtClean="0"/>
              <a:t>реконфигурируемой системы совместно с </a:t>
            </a:r>
            <a:r>
              <a:rPr lang="ru-RU" sz="1200" i="0" dirty="0" smtClean="0"/>
              <a:t>светодиодными системами освещения от ООО «</a:t>
            </a:r>
            <a:r>
              <a:rPr lang="ru-RU" sz="1200" i="0" dirty="0" err="1" smtClean="0"/>
              <a:t>Гелан</a:t>
            </a:r>
            <a:r>
              <a:rPr lang="ru-RU" sz="1200" i="0" dirty="0" smtClean="0"/>
              <a:t>».</a:t>
            </a:r>
          </a:p>
          <a:p>
            <a:r>
              <a:rPr lang="ru-RU" sz="1200" i="0" dirty="0" smtClean="0"/>
              <a:t>По</a:t>
            </a:r>
            <a:r>
              <a:rPr lang="ru-RU" sz="1200" i="0" baseline="0" dirty="0" smtClean="0"/>
              <a:t> контракту в их лабораторных теплицах были установлены </a:t>
            </a:r>
            <a:r>
              <a:rPr lang="ru-RU" sz="1200" i="0" dirty="0" smtClean="0"/>
              <a:t>два спектрофотометра ТКА-Спектр с системой волоконно-оптических зондов и два</a:t>
            </a:r>
            <a:r>
              <a:rPr lang="ru-RU" sz="1200" i="0" baseline="0" dirty="0" smtClean="0"/>
              <a:t> </a:t>
            </a:r>
            <a:r>
              <a:rPr lang="ru-RU" sz="1200" i="0" dirty="0" smtClean="0"/>
              <a:t>измерителя регистратора серии ТКА-ПКЛ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02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слайде возможная схема системы для музеев,</a:t>
            </a:r>
            <a:r>
              <a:rPr lang="ru-RU" baseline="0" dirty="0" smtClean="0"/>
              <a:t> библиотек и архивов</a:t>
            </a:r>
            <a:r>
              <a:rPr lang="ru-RU" dirty="0" smtClean="0"/>
              <a:t>. Работа системы: Система контроля включает в себя </a:t>
            </a:r>
            <a:r>
              <a:rPr lang="ru-RU" dirty="0" err="1" smtClean="0"/>
              <a:t>радиодатчики</a:t>
            </a:r>
            <a:r>
              <a:rPr lang="ru-RU" dirty="0" smtClean="0"/>
              <a:t> температуры/влажности и освещенности/УФ-излучения. Встроенный в каждый датчик микропроцессор включает его через установленный интервал, производит замеры, преобразует данные в цифровой сигнал и по радиоканалу передает на базовую станцию. Базовая станция регистрирует и сохраняет данные до момента их передачи на ПК, где они сохраняются в архиве и анализируются. представленная система не только осуществляет мониторинг микроклимата, но и имеет инструменты для его анализа.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90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интеллектуального управления климатом в помещениях  и обратной связи с исполнительными устройствами управления климатическими параметрами (отопление, кондиционирование, освещение и др.) разработана система ТКА-Климат. Специальный контроллер, обеспечивающий коммуникации, по нашему заданию разрабатывает ЦНИИ «Вектор». Ожидаемый срок внедрения – 2022 год. Такие климатические комплексы востребованы во многих отраслях промышленности, сельского хозяйства, медицины и других.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6D38B-7919-4D7C-96AA-C2C84297D4F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165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Объем рынка интеллектуальных систем управления будет увеличиваться на 10–15% ежегодно. На 2022 год он составляет 8,2 млрд. руб. Основными драйверами роста станут инициативы со стороны государства, например, по формированию структуры «умных» городов и тепличного производства сельскохозяйственной продукции. Сегментированный потенциальный объем рынка по основным потребителям, по оценкам наших специалистов, представлен в виде диаграммы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6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уровня автоматизации электроэнергетических систем и внедрение интеллектуальных систем управления в объекты инфраструктуры, например, автодорог, промышленных предприятий, объектов сельского хозяйства и целого города, является одной из актуальных задач. 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России это относительно новый высокотехнологичный сегмент рынка, который только начинает формироваться. Реализуемые в настоящий момент отечественные проекты связаны только с точечным управлением отдельных частей инфраструктур, в то время как в мире преобладает комплексный подход, направленный на экономию, эффективное использование ресурсов и минимизацию воздействия на окружающую среду с помощью постоянного мониторинга и сбора данных. Главные барьеры, препятствующие его росту представлены на данном слайде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5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Настоящий проект предлагает решить данную проблему с помощью отечественной реконфигурируемой системы контроля и интеллектуального управления световой средой и микроклиматом. Под системой управления освещение и микроклиматом в настоящем обзоре понимается комплекс соединенных между собой приборов и датчиков, который работает под управлением специализированных платформенных решений и предоставляет пользователю интерфейс для автоматизации всех или части инженерных систем. Система является реконфигурируемой за счет вариации ее состава зависящего от условий эксплуатации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4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Схема работы реконфигурируемой системы представлена на данном слайде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6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Структурно система состоит из нескольких узлов:</a:t>
            </a:r>
          </a:p>
          <a:p>
            <a:pPr lvl="0"/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узел измерения освещенности/облученности;</a:t>
            </a:r>
          </a:p>
          <a:p>
            <a:pPr lvl="0"/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узел измерения параметров микроклимата;</a:t>
            </a:r>
          </a:p>
          <a:p>
            <a:pPr lvl="0"/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узел измерения спектрофотометрических параметров световой среды;</a:t>
            </a:r>
          </a:p>
          <a:p>
            <a:pPr lvl="0"/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узел сбора данных и управления;</a:t>
            </a:r>
          </a:p>
          <a:p>
            <a:pPr lvl="0"/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узел управления осветительными устройствами.</a:t>
            </a:r>
          </a:p>
          <a:p>
            <a:pPr lvl="0"/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Несмотря на то, что в проекте применены, в основном, уже созданные и прошедшие сертификационные испытания элементы, создаваемые на их основе системы, имеют новые научные и технические решения.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6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Необходимость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импортозамещения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обусловлена в отсутствии технической поддержки,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прекращением поставок компонентов или уходом с российского рынка многих зарубежных производителей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интеллектуальных систем. В качестве примера к таким компаниям относятся: американская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компанией HANWELL, французская компания </a:t>
            </a:r>
            <a:r>
              <a:rPr kumimoji="0" lang="ru-RU" sz="1200" kern="1200" dirty="0" err="1" smtClean="0">
                <a:effectLst/>
              </a:rPr>
              <a:t>Schneider</a:t>
            </a:r>
            <a:r>
              <a:rPr kumimoji="0" lang="ru-RU" sz="1200" kern="1200" dirty="0" smtClean="0">
                <a:effectLst/>
              </a:rPr>
              <a:t> </a:t>
            </a:r>
            <a:r>
              <a:rPr kumimoji="0" lang="ru-RU" sz="1200" kern="1200" dirty="0" err="1" smtClean="0">
                <a:effectLst/>
              </a:rPr>
              <a:t>Electric</a:t>
            </a:r>
            <a:r>
              <a:rPr kumimoji="0" lang="ru-RU" sz="1200" kern="1200" dirty="0" smtClean="0">
                <a:effectLst/>
              </a:rPr>
              <a:t> и немецкая компания </a:t>
            </a:r>
            <a:r>
              <a:rPr kumimoji="0" lang="ru-RU" sz="1200" kern="1200" dirty="0" err="1" smtClean="0">
                <a:effectLst/>
              </a:rPr>
              <a:t>Siemens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Разрабатываемая реконфигурируемая система сопоставима по ключевым характеристикам с импортным аналогом. На данном слайде представлено сравнение технических параметров датчиков для измерения параметров микроклимата от 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иностранных производителей и от компании ТКА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данном слайде представлено сравнение фотометрических параметров датчиков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освещенности от иностранных производителей и от компании ТКА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29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Представленный инновационный проект соответствует требованиям технологической, производственной и рыночной готовности </a:t>
            </a:r>
          </a:p>
          <a:p>
            <a:r>
              <a:rPr lang="ru-RU" dirty="0" smtClean="0"/>
              <a:t>Преимуществами настоящей системы является:</a:t>
            </a:r>
          </a:p>
          <a:p>
            <a:r>
              <a:rPr lang="ru-RU" dirty="0" smtClean="0"/>
              <a:t>−повышение уровня оперативно-диспетчерского управления за счет реализации единой информационной среды;</a:t>
            </a:r>
          </a:p>
          <a:p>
            <a:r>
              <a:rPr lang="ru-RU" dirty="0" smtClean="0"/>
              <a:t>−метрологическая составляющая (все измерительные приборы внесены в </a:t>
            </a:r>
            <a:r>
              <a:rPr lang="ru-RU" dirty="0" err="1" smtClean="0"/>
              <a:t>Госреестр</a:t>
            </a:r>
            <a:r>
              <a:rPr lang="ru-RU" dirty="0" smtClean="0"/>
              <a:t> средств измерения, а также проходят заводскую настройку и поверку в аккредитованных учреждениях Санкт-Петербурга и других городах РФ);</a:t>
            </a:r>
          </a:p>
          <a:p>
            <a:r>
              <a:rPr lang="ru-RU" dirty="0" smtClean="0"/>
              <a:t>−интеграция системы в процессы контроля и управления измерительных приборов, основанных на спектрофотометрических и радиометрических измерениях; </a:t>
            </a:r>
          </a:p>
          <a:p>
            <a:r>
              <a:rPr lang="ru-RU" dirty="0" smtClean="0"/>
              <a:t>−полностью российское производство.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3A74-A4C8-45F2-B218-78E7715C6E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94D9-D343-44F9-BF19-E5E85FEA1BAD}" type="datetime1">
              <a:rPr lang="en-US" smtClean="0"/>
              <a:t>9/23/2022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EE16-3F02-4A41-BC97-C1642CD5B9F2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4651-44EB-4F3F-A479-E020E43D5FD0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DF8A-8CF9-46FF-84B4-80E79E072DAF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9ACC5-36E6-49DD-BA66-F39D8405635F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801-F8AA-4920-B2A9-52708000C82F}" type="datetime1">
              <a:rPr lang="en-US" smtClean="0"/>
              <a:t>9/23/2022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D44F-B158-471B-A801-54C14CDD366E}" type="datetime1">
              <a:rPr lang="en-US" smtClean="0"/>
              <a:t>9/23/2022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B2A0-ACF1-4687-8285-0E7A9F38161C}" type="datetime1">
              <a:rPr lang="en-US" smtClean="0"/>
              <a:t>9/23/2022</a:t>
            </a:fld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0915-C9AC-4B27-B0C1-13C54751E493}" type="datetime1">
              <a:rPr lang="en-US" smtClean="0"/>
              <a:t>9/23/2022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77BAB-3C3B-4C07-99EB-7CE4DB5BF1AB}" type="datetime1">
              <a:rPr lang="en-US" smtClean="0"/>
              <a:t>9/23/2022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F15B695-25BB-4CB0-888B-2C735C25D6F5}" type="datetime1">
              <a:rPr lang="en-US" smtClean="0"/>
              <a:t>9/23/2022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C5628F1-7EDE-456A-8A60-ED67BF604ECC}" type="datetime1">
              <a:rPr lang="en-US" smtClean="0"/>
              <a:t>9/23/2022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ru-RU" smtClean="0"/>
              <a:t>научно-техническое предприятие "ТКА"</a:t>
            </a: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F96E8F4-F3BC-4C8F-AA4D-E0D035FC72C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5.jpeg"/><Relationship Id="rId5" Type="http://schemas.openxmlformats.org/officeDocument/2006/relationships/image" Target="../media/image40.jpeg"/><Relationship Id="rId10" Type="http://schemas.openxmlformats.org/officeDocument/2006/relationships/image" Target="../media/image44.png"/><Relationship Id="rId4" Type="http://schemas.openxmlformats.org/officeDocument/2006/relationships/image" Target="../media/image39.jpe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tkaspb.r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6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9776" y="1916832"/>
            <a:ext cx="8206680" cy="305177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Развитие </a:t>
            </a:r>
            <a:r>
              <a:rPr lang="ru-RU" sz="32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передовых отечественных цифровых интеллектуальных систем контроля световой среды и микроклимата в целях повышения эффективности управления энергоснабжающих систем</a:t>
            </a:r>
            <a:endParaRPr lang="en-US" sz="320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6381328"/>
            <a:ext cx="6400800" cy="384448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sz="5000" dirty="0"/>
          </a:p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НТП «ТКА», 2022 г.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\\Ix2-2\обмен\для Перетягина\от Зайцева\Логотип_организ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474"/>
            <a:ext cx="1800000" cy="121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67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88640"/>
            <a:ext cx="82089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dirty="0">
                <a:latin typeface="+mj-lt"/>
                <a:ea typeface="+mj-ea"/>
                <a:cs typeface="+mj-cs"/>
              </a:rPr>
              <a:t>Уровень готовности проекта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908551"/>
              </p:ext>
            </p:extLst>
          </p:nvPr>
        </p:nvGraphicFramePr>
        <p:xfrm>
          <a:off x="337697" y="1052736"/>
          <a:ext cx="8568000" cy="5688938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468000"/>
                <a:gridCol w="3240000"/>
                <a:gridCol w="2700000"/>
                <a:gridCol w="2160000"/>
              </a:tblGrid>
              <a:tr h="252000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spc="-20" dirty="0" smtClean="0">
                          <a:effectLst/>
                        </a:rPr>
                        <a:t>УТГ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spc="-20" dirty="0">
                          <a:effectLst/>
                        </a:rPr>
                        <a:t>Готовность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1" spc="-20" dirty="0">
                          <a:effectLst/>
                        </a:rPr>
                        <a:t>Технологическая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1" spc="-20" dirty="0">
                          <a:effectLst/>
                        </a:rPr>
                        <a:t>Производственная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1" spc="-20" dirty="0">
                          <a:effectLst/>
                        </a:rPr>
                        <a:t>Рыночная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52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spc="-20" dirty="0">
                          <a:effectLst/>
                        </a:rPr>
                        <a:t>1. </a:t>
                      </a:r>
                      <a:r>
                        <a:rPr lang="ru-RU" sz="1100" dirty="0">
                          <a:effectLst/>
                        </a:rPr>
                        <a:t>Измерители-регистраторы параметров микроклимата серии «ТКА-ПКЛ»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25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spc="-2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Продукт удовлетворяет всем требованиям - инженерным, производственным, эксплуатационным, а также требованиям к качеству и надежности. Внесен в </a:t>
                      </a:r>
                      <a:r>
                        <a:rPr lang="ru-RU" sz="1100" dirty="0" err="1">
                          <a:effectLst/>
                        </a:rPr>
                        <a:t>Госреестр</a:t>
                      </a:r>
                      <a:r>
                        <a:rPr lang="ru-RU" sz="1100" dirty="0">
                          <a:effectLst/>
                        </a:rPr>
                        <a:t> СИ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Начато мелкосерийное производство, подготовлена база для полномасштабного производства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Продукт выведен на рынок. Выполнение целевых показателей бизнес-плана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</a:tr>
              <a:tr h="252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2. </a:t>
                      </a:r>
                      <a:r>
                        <a:rPr lang="ru-RU" sz="1100" dirty="0" err="1">
                          <a:effectLst/>
                        </a:rPr>
                        <a:t>Спектрорадиометр</a:t>
                      </a:r>
                      <a:r>
                        <a:rPr lang="ru-RU" sz="1100" dirty="0">
                          <a:effectLst/>
                        </a:rPr>
                        <a:t> «ТКА-Спектр»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25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spc="-2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Окончательно подтверждена работоспособность образца, запущены опытно-промышленное производство и </a:t>
                      </a:r>
                      <a:r>
                        <a:rPr lang="ru-RU" sz="1100" dirty="0" smtClean="0">
                          <a:effectLst/>
                        </a:rPr>
                        <a:t>сертификация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Внедрена и испытана пилотная производственная линия, достигнута готовность к началу мелкосерийного </a:t>
                      </a:r>
                      <a:r>
                        <a:rPr lang="ru-RU" sz="1100" dirty="0" smtClean="0">
                          <a:effectLst/>
                        </a:rPr>
                        <a:t>производства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Проведен предварительный вывод продукта на рынок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</a:tr>
              <a:tr h="252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3. Измерители-регистраторы серии «ТКА-ПФЛ»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Поведены испытания </a:t>
                      </a:r>
                      <a:r>
                        <a:rPr lang="ru-RU" sz="1100" dirty="0" smtClean="0">
                          <a:effectLst/>
                        </a:rPr>
                        <a:t>опытно-промышленного </a:t>
                      </a:r>
                      <a:r>
                        <a:rPr lang="ru-RU" sz="1100" dirty="0">
                          <a:effectLst/>
                        </a:rPr>
                        <a:t>образца в реальных условиях эксплуатации.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Достигнута возможность изготовления продукта или его компонентов в условиях, близких к </a:t>
                      </a:r>
                      <a:r>
                        <a:rPr lang="ru-RU" sz="1100" dirty="0" smtClean="0">
                          <a:effectLst/>
                        </a:rPr>
                        <a:t>реальным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Проведен предварительный вывод продукта на рынок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</a:tr>
              <a:tr h="252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4. Преобразователь интерфейсов «ТКА-ПИ-01»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25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spc="-2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Продукт удовлетворяет всем требованиям - инженерным, производственным, эксплуатационным, а также требованиям к качеству и надежности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Начато мелкосерийное производство, подготовлена база для полномасштабного производства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Продукт выведен на рынок. Выполнение целевых показателей бизнес-плана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</a:tr>
              <a:tr h="252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5. </a:t>
                      </a:r>
                      <a:r>
                        <a:rPr lang="ru-RU" sz="1100" dirty="0" smtClean="0">
                          <a:effectLst/>
                        </a:rPr>
                        <a:t>Маршрутизатор сети, </a:t>
                      </a:r>
                      <a:r>
                        <a:rPr lang="ru-RU" sz="1100" dirty="0">
                          <a:effectLst/>
                        </a:rPr>
                        <a:t>Модуль управления освещением и </a:t>
                      </a:r>
                      <a:r>
                        <a:rPr lang="ru-RU" sz="1100" spc="-20" dirty="0">
                          <a:effectLst/>
                        </a:rPr>
                        <a:t>Контроллер сбора</a:t>
                      </a:r>
                      <a:r>
                        <a:rPr lang="ru-RU" sz="1100" dirty="0">
                          <a:effectLst/>
                        </a:rPr>
                        <a:t> данных и управления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0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Поведены испытания </a:t>
                      </a:r>
                      <a:r>
                        <a:rPr lang="ru-RU" sz="1100" dirty="0" smtClean="0">
                          <a:effectLst/>
                        </a:rPr>
                        <a:t>опытно-промышленного </a:t>
                      </a:r>
                      <a:r>
                        <a:rPr lang="ru-RU" sz="1100" dirty="0">
                          <a:effectLst/>
                        </a:rPr>
                        <a:t>образца в реальных условиях </a:t>
                      </a:r>
                      <a:r>
                        <a:rPr lang="ru-RU" sz="1100" dirty="0" smtClean="0">
                          <a:effectLst/>
                        </a:rPr>
                        <a:t>эксплуатации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Достигнута возможность изготовления продукта или его компонентов в условиях, близких к </a:t>
                      </a:r>
                      <a:r>
                        <a:rPr lang="ru-RU" sz="1100" dirty="0" smtClean="0">
                          <a:effectLst/>
                        </a:rPr>
                        <a:t>реальным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Проведен предварительный вывод продукта на рынок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</a:tr>
              <a:tr h="252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6. Системы контроля параметров микроклимата в музейных и библиотечных помещениях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25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Продукт </a:t>
                      </a:r>
                      <a:r>
                        <a:rPr lang="ru-RU" sz="1100" dirty="0" smtClean="0">
                          <a:effectLst/>
                        </a:rPr>
                        <a:t>удовлетворяет </a:t>
                      </a:r>
                      <a:r>
                        <a:rPr lang="ru-RU" sz="1100" dirty="0">
                          <a:effectLst/>
                        </a:rPr>
                        <a:t>инженерным, производственным, </a:t>
                      </a:r>
                      <a:r>
                        <a:rPr lang="ru-RU" sz="1100" dirty="0" smtClean="0">
                          <a:effectLst/>
                        </a:rPr>
                        <a:t>эксплуатационным требованиям, </a:t>
                      </a:r>
                      <a:r>
                        <a:rPr lang="ru-RU" sz="1100" dirty="0">
                          <a:effectLst/>
                        </a:rPr>
                        <a:t>а также </a:t>
                      </a:r>
                      <a:r>
                        <a:rPr lang="ru-RU" sz="1100" dirty="0" smtClean="0">
                          <a:effectLst/>
                        </a:rPr>
                        <a:t>качеству </a:t>
                      </a:r>
                      <a:r>
                        <a:rPr lang="ru-RU" sz="1100" dirty="0">
                          <a:effectLst/>
                        </a:rPr>
                        <a:t>и надежности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Внедрена в корпусах библиотеки Академии Наук в особо сложных </a:t>
                      </a:r>
                      <a:r>
                        <a:rPr lang="ru-RU" sz="1100" dirty="0" smtClean="0">
                          <a:effectLst/>
                        </a:rPr>
                        <a:t>условиях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Проведена презентация на </a:t>
                      </a:r>
                      <a:r>
                        <a:rPr lang="ru-RU" sz="1100" dirty="0" smtClean="0">
                          <a:effectLst/>
                        </a:rPr>
                        <a:t>конференциях </a:t>
                      </a:r>
                      <a:r>
                        <a:rPr lang="ru-RU" sz="1100" dirty="0">
                          <a:effectLst/>
                        </a:rPr>
                        <a:t>и публикации в специализированных изданиях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052" marR="350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6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73448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600" dirty="0">
                <a:latin typeface="+mj-lt"/>
                <a:ea typeface="+mj-ea"/>
                <a:cs typeface="+mj-cs"/>
              </a:rPr>
              <a:t>Применение </a:t>
            </a:r>
            <a:r>
              <a:rPr lang="ru-RU" sz="4600" dirty="0" smtClean="0">
                <a:latin typeface="+mj-lt"/>
                <a:ea typeface="+mj-ea"/>
                <a:cs typeface="+mj-cs"/>
              </a:rPr>
              <a:t>ЦИС для </a:t>
            </a:r>
            <a:r>
              <a:rPr lang="ru-RU" sz="4600" dirty="0">
                <a:latin typeface="+mj-lt"/>
                <a:ea typeface="+mj-ea"/>
                <a:cs typeface="+mj-cs"/>
              </a:rPr>
              <a:t>с/х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872634" y="1326952"/>
            <a:ext cx="3163862" cy="4980235"/>
          </a:xfrm>
          <a:prstGeom prst="rect">
            <a:avLst/>
          </a:prstGeom>
        </p:spPr>
        <p:txBody>
          <a:bodyPr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r>
              <a:rPr lang="ru-RU" sz="1400" b="1" i="1" dirty="0" smtClean="0"/>
              <a:t>Требования к системе дополнительного облучения теплиц:</a:t>
            </a:r>
          </a:p>
          <a:p>
            <a:pPr marL="177800" indent="-141288">
              <a:buClr>
                <a:schemeClr val="tx1"/>
              </a:buClr>
              <a:buSzPct val="90000"/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dirty="0" smtClean="0"/>
              <a:t>спектральный </a:t>
            </a:r>
            <a:r>
              <a:rPr lang="ru-RU" sz="1200" dirty="0"/>
              <a:t>диапазон 280-850 </a:t>
            </a:r>
            <a:r>
              <a:rPr lang="ru-RU" sz="1200" dirty="0" err="1"/>
              <a:t>нм</a:t>
            </a:r>
            <a:r>
              <a:rPr lang="ru-RU" sz="1200" dirty="0"/>
              <a:t>;</a:t>
            </a:r>
          </a:p>
          <a:p>
            <a:pPr marL="177800" indent="-141288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ru-RU" sz="1200" dirty="0" smtClean="0"/>
              <a:t>диапазон </a:t>
            </a:r>
            <a:r>
              <a:rPr lang="ru-RU" sz="1200" dirty="0"/>
              <a:t>облученности 0,2-600 </a:t>
            </a:r>
            <a:r>
              <a:rPr lang="ru-RU" sz="1100" dirty="0" smtClean="0"/>
              <a:t>Вт/м</a:t>
            </a:r>
            <a:r>
              <a:rPr lang="ru-RU" sz="1100" baseline="30000" dirty="0" smtClean="0"/>
              <a:t>2</a:t>
            </a:r>
            <a:r>
              <a:rPr lang="ru-RU" sz="1100" dirty="0"/>
              <a:t>;</a:t>
            </a:r>
          </a:p>
          <a:p>
            <a:pPr marL="177800" indent="-141288">
              <a:buClr>
                <a:schemeClr val="tx1"/>
              </a:buClr>
              <a:buSzPct val="90000"/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dirty="0" smtClean="0"/>
              <a:t>адаптация </a:t>
            </a:r>
            <a:r>
              <a:rPr lang="ru-RU" sz="1200" dirty="0"/>
              <a:t>спектрального состава излучения </a:t>
            </a:r>
            <a:r>
              <a:rPr lang="ru-RU" sz="1200" dirty="0" smtClean="0"/>
              <a:t>любому к </a:t>
            </a:r>
            <a:r>
              <a:rPr lang="ru-RU" sz="1200" dirty="0"/>
              <a:t>виду </a:t>
            </a:r>
            <a:r>
              <a:rPr lang="ru-RU" sz="1200" dirty="0" smtClean="0"/>
              <a:t>растения;</a:t>
            </a:r>
            <a:endParaRPr lang="ru-RU" sz="1200" dirty="0"/>
          </a:p>
          <a:p>
            <a:pPr marL="177800" indent="-141288">
              <a:buClr>
                <a:schemeClr val="tx1"/>
              </a:buClr>
              <a:buSzPct val="90000"/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dirty="0" smtClean="0"/>
              <a:t>взаимосвязь </a:t>
            </a:r>
            <a:r>
              <a:rPr lang="ru-RU" sz="1200" dirty="0"/>
              <a:t>с климатическими </a:t>
            </a:r>
            <a:r>
              <a:rPr lang="ru-RU" sz="1200" dirty="0" smtClean="0"/>
              <a:t>средствами;</a:t>
            </a:r>
            <a:endParaRPr lang="ru-RU" sz="1200" dirty="0"/>
          </a:p>
          <a:p>
            <a:pPr marL="177800" indent="-141288">
              <a:buClr>
                <a:schemeClr val="tx1"/>
              </a:buClr>
              <a:buSzPct val="90000"/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dirty="0" smtClean="0"/>
              <a:t>непрерывность контроля </a:t>
            </a:r>
            <a:r>
              <a:rPr lang="ru-RU" sz="1200" dirty="0"/>
              <a:t>параметров </a:t>
            </a:r>
            <a:r>
              <a:rPr lang="ru-RU" sz="1200" dirty="0" smtClean="0"/>
              <a:t>излучения;</a:t>
            </a:r>
            <a:endParaRPr lang="ru-RU" sz="1200" dirty="0"/>
          </a:p>
          <a:p>
            <a:pPr marL="177800" indent="-141288">
              <a:buClr>
                <a:schemeClr val="tx1"/>
              </a:buClr>
              <a:buSzPct val="90000"/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dirty="0" smtClean="0"/>
              <a:t>равномерность </a:t>
            </a:r>
            <a:r>
              <a:rPr lang="ru-RU" sz="1200" dirty="0"/>
              <a:t>облученности по площади </a:t>
            </a:r>
            <a:r>
              <a:rPr lang="ru-RU" sz="1200" dirty="0" smtClean="0"/>
              <a:t>фитоценоза.</a:t>
            </a:r>
            <a:endParaRPr lang="ru-RU" sz="1200" dirty="0"/>
          </a:p>
          <a:p>
            <a:pPr marL="36576" indent="0">
              <a:buFont typeface="Wingdings 2"/>
              <a:buNone/>
            </a:pPr>
            <a:r>
              <a:rPr lang="ru-RU" sz="1400" b="1" i="1" dirty="0"/>
              <a:t>Недостатки существующих </a:t>
            </a:r>
            <a:r>
              <a:rPr lang="ru-RU" sz="1400" b="1" i="1" dirty="0" smtClean="0"/>
              <a:t>систем:</a:t>
            </a:r>
            <a:endParaRPr lang="ru-RU" sz="1400" b="1" i="1" dirty="0"/>
          </a:p>
          <a:p>
            <a:pPr marL="177800" indent="-141288"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ru-RU" sz="1200" dirty="0"/>
              <a:t>Измерение облученности </a:t>
            </a:r>
            <a:r>
              <a:rPr lang="ru-RU" sz="1200" dirty="0" smtClean="0"/>
              <a:t>только в горизонтальной плоскости.</a:t>
            </a:r>
            <a:endParaRPr lang="ru-RU" sz="1200" dirty="0"/>
          </a:p>
          <a:p>
            <a:pPr marL="177800" indent="-141288"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ru-RU" sz="1200" dirty="0"/>
              <a:t>Предположение о равномерности облученности на контролируемой </a:t>
            </a:r>
            <a:r>
              <a:rPr lang="ru-RU" sz="1200" dirty="0" smtClean="0"/>
              <a:t>площади.</a:t>
            </a:r>
            <a:endParaRPr lang="ru-RU" sz="1200" dirty="0"/>
          </a:p>
          <a:p>
            <a:pPr marL="177800" indent="-141288"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ru-RU" sz="1200" dirty="0"/>
              <a:t>Измерение по одному </a:t>
            </a:r>
            <a:r>
              <a:rPr lang="ru-RU" sz="1200" dirty="0" smtClean="0"/>
              <a:t>листу.</a:t>
            </a:r>
            <a:endParaRPr lang="ru-RU" sz="1200" dirty="0"/>
          </a:p>
          <a:p>
            <a:pPr marL="177800" indent="-141288"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ru-RU" sz="1200" dirty="0"/>
              <a:t>Влияние измерения на процесс </a:t>
            </a:r>
            <a:r>
              <a:rPr lang="ru-RU" sz="1200" dirty="0" smtClean="0"/>
              <a:t>развития.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060848"/>
            <a:ext cx="36004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179512" y="1340768"/>
            <a:ext cx="5670550" cy="4966419"/>
            <a:chOff x="179512" y="1340768"/>
            <a:chExt cx="5670550" cy="496641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79512" y="1340768"/>
              <a:ext cx="5670550" cy="4966419"/>
              <a:chOff x="179512" y="1340768"/>
              <a:chExt cx="5670550" cy="4966419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179512" y="1340768"/>
                <a:ext cx="5670550" cy="4495800"/>
                <a:chOff x="179512" y="1340768"/>
                <a:chExt cx="5670550" cy="4495800"/>
              </a:xfrm>
            </p:grpSpPr>
            <p:pic>
              <p:nvPicPr>
                <p:cNvPr id="12289" name="Picture 1" descr="C:\Users\Peretyagin.V\Documents\Received Files\2020.05.18_2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512" y="1340768"/>
                  <a:ext cx="5670550" cy="4495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1901918" y="3463676"/>
                  <a:ext cx="1112869" cy="307777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 err="1">
                      <a:solidFill>
                        <a:schemeClr val="bg1"/>
                      </a:solidFill>
                    </a:rPr>
                    <a:t>Даталоггер</a:t>
                  </a:r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3707904" y="1808848"/>
                  <a:ext cx="1353704" cy="252000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 smtClean="0">
                      <a:solidFill>
                        <a:schemeClr val="bg1"/>
                      </a:solidFill>
                    </a:rPr>
                    <a:t>СИД источник</a:t>
                  </a:r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17" t="62242" r="67499" b="9469"/>
              <a:stretch/>
            </p:blipFill>
            <p:spPr bwMode="auto">
              <a:xfrm>
                <a:off x="251520" y="4437112"/>
                <a:ext cx="1911350" cy="1870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467544" y="1695821"/>
              <a:ext cx="860748" cy="54000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Блок</a:t>
              </a:r>
              <a:br>
                <a:rPr lang="ru-RU" sz="1400" dirty="0" smtClean="0">
                  <a:solidFill>
                    <a:schemeClr val="bg1"/>
                  </a:solidFill>
                </a:rPr>
              </a:br>
              <a:r>
                <a:rPr lang="ru-RU" sz="1400" dirty="0" smtClean="0">
                  <a:solidFill>
                    <a:schemeClr val="bg1"/>
                  </a:solidFill>
                </a:rPr>
                <a:t>питания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51720" y="1566567"/>
              <a:ext cx="778482" cy="75600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Блок</a:t>
              </a:r>
              <a:br>
                <a:rPr lang="ru-RU" sz="1400" dirty="0" smtClean="0">
                  <a:solidFill>
                    <a:schemeClr val="bg1"/>
                  </a:solidFill>
                </a:rPr>
              </a:br>
              <a:r>
                <a:rPr lang="ru-RU" sz="1400" dirty="0" err="1" smtClean="0">
                  <a:solidFill>
                    <a:schemeClr val="bg1"/>
                  </a:solidFill>
                </a:rPr>
                <a:t>упра</a:t>
              </a:r>
              <a:r>
                <a:rPr lang="ru-RU" sz="1400" dirty="0" smtClean="0">
                  <a:solidFill>
                    <a:schemeClr val="bg1"/>
                  </a:solidFill>
                </a:rPr>
                <a:t>-</a:t>
              </a:r>
              <a:br>
                <a:rPr lang="ru-RU" sz="1400" dirty="0" smtClean="0">
                  <a:solidFill>
                    <a:schemeClr val="bg1"/>
                  </a:solidFill>
                </a:rPr>
              </a:br>
              <a:r>
                <a:rPr lang="ru-RU" sz="1400" dirty="0" err="1" smtClean="0">
                  <a:solidFill>
                    <a:schemeClr val="bg1"/>
                  </a:solidFill>
                </a:rPr>
                <a:t>вления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763688" y="2672976"/>
              <a:ext cx="1403461" cy="54000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Аналоговый</a:t>
              </a:r>
              <a:r>
                <a:rPr lang="en-US" sz="1400" dirty="0" smtClean="0">
                  <a:solidFill>
                    <a:schemeClr val="bg1"/>
                  </a:solidFill>
                </a:rPr>
                <a:t/>
              </a:r>
              <a:br>
                <a:rPr lang="en-US" sz="1400" dirty="0" smtClean="0">
                  <a:solidFill>
                    <a:schemeClr val="bg1"/>
                  </a:solidFill>
                </a:rPr>
              </a:br>
              <a:r>
                <a:rPr lang="ru-RU" sz="1400" dirty="0" smtClean="0">
                  <a:solidFill>
                    <a:schemeClr val="bg1"/>
                  </a:solidFill>
                </a:rPr>
                <a:t>выход</a:t>
              </a:r>
              <a:r>
                <a:rPr lang="en-US" sz="1400" dirty="0" smtClean="0">
                  <a:solidFill>
                    <a:schemeClr val="bg1"/>
                  </a:solidFill>
                </a:rPr>
                <a:t>.</a:t>
              </a:r>
              <a:r>
                <a:rPr lang="ru-RU" sz="1400" dirty="0" smtClean="0">
                  <a:solidFill>
                    <a:schemeClr val="bg1"/>
                  </a:solidFill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</a:rPr>
                <a:t>модуль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195736" y="5845522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Font typeface="Wingdings 2"/>
              <a:buNone/>
            </a:pPr>
            <a:r>
              <a:rPr lang="ru-RU" b="1" i="1" dirty="0" smtClean="0"/>
              <a:t>Пример структурной схемы</a:t>
            </a:r>
            <a:br>
              <a:rPr lang="ru-RU" b="1" i="1" dirty="0" smtClean="0"/>
            </a:br>
            <a:r>
              <a:rPr lang="ru-RU" b="1" i="1" dirty="0" smtClean="0"/>
              <a:t>интеллектуальной системы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21829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3" y="116632"/>
            <a:ext cx="867645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dirty="0" smtClean="0">
                <a:latin typeface="+mj-lt"/>
                <a:ea typeface="+mj-ea"/>
                <a:cs typeface="+mj-cs"/>
              </a:rPr>
              <a:t>Пример применения </a:t>
            </a:r>
            <a:r>
              <a:rPr lang="ru-RU" sz="4600" dirty="0" smtClean="0"/>
              <a:t>ЦИС</a:t>
            </a:r>
            <a:r>
              <a:rPr lang="ru-RU" sz="4600" dirty="0" smtClean="0"/>
              <a:t/>
            </a:r>
            <a:br>
              <a:rPr lang="ru-RU" sz="4600" dirty="0" smtClean="0"/>
            </a:br>
            <a:r>
              <a:rPr lang="ru-RU" sz="4600" dirty="0" smtClean="0"/>
              <a:t>для с/х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(совместно с ООО «</a:t>
            </a:r>
            <a:r>
              <a:rPr lang="ru-RU" sz="2400" dirty="0" err="1" smtClean="0">
                <a:latin typeface="+mj-lt"/>
                <a:ea typeface="+mj-ea"/>
                <a:cs typeface="+mj-cs"/>
              </a:rPr>
              <a:t>Гелан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»)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1408" y="2888311"/>
            <a:ext cx="1076627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323528" y="1556792"/>
            <a:ext cx="8291264" cy="822741"/>
          </a:xfrm>
          <a:prstGeom prst="rect">
            <a:avLst/>
          </a:prstGeom>
        </p:spPr>
        <p:txBody>
          <a:bodyPr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r>
              <a:rPr lang="ru-RU" sz="1200" i="1" dirty="0" smtClean="0"/>
              <a:t>ООО «</a:t>
            </a:r>
            <a:r>
              <a:rPr lang="ru-RU" sz="1200" i="1" dirty="0" err="1" smtClean="0"/>
              <a:t>Гелан</a:t>
            </a:r>
            <a:r>
              <a:rPr lang="ru-RU" sz="1200" i="1" dirty="0" smtClean="0"/>
              <a:t>» является российским разработчиком светодиодных систем освещения, в том числе для выращивания растений в условиях закрытого грунта.</a:t>
            </a:r>
          </a:p>
          <a:p>
            <a:pPr marL="36576" indent="0">
              <a:buNone/>
            </a:pPr>
            <a:r>
              <a:rPr lang="ru-RU" sz="1200" i="1" dirty="0" smtClean="0"/>
              <a:t>В 2021 году ООО «</a:t>
            </a:r>
            <a:r>
              <a:rPr lang="ru-RU" sz="1200" i="1" dirty="0" err="1" smtClean="0"/>
              <a:t>Гелан</a:t>
            </a:r>
            <a:r>
              <a:rPr lang="ru-RU" sz="1200" i="1" dirty="0" smtClean="0"/>
              <a:t>» заказало </a:t>
            </a:r>
            <a:r>
              <a:rPr lang="ru-RU" sz="1200" i="1" dirty="0" smtClean="0"/>
              <a:t>ЦИС для </a:t>
            </a:r>
            <a:r>
              <a:rPr lang="ru-RU" sz="1200" i="1" dirty="0" smtClean="0"/>
              <a:t>контроля </a:t>
            </a:r>
            <a:r>
              <a:rPr lang="ru-RU" sz="1200" i="1" dirty="0"/>
              <a:t>спектрального состава </a:t>
            </a:r>
            <a:r>
              <a:rPr lang="ru-RU" sz="1200" i="1" dirty="0" smtClean="0"/>
              <a:t>своей светодиодной продукции. Контроль производился в специально оборудованной теплицах</a:t>
            </a:r>
          </a:p>
          <a:p>
            <a:pPr marL="36576" indent="0">
              <a:buFont typeface="Wingdings 2"/>
              <a:buNone/>
            </a:pPr>
            <a:r>
              <a:rPr lang="ru-RU" sz="1200" i="1" dirty="0" smtClean="0"/>
              <a:t>Были установлены два спектрофотометра ТКА-Спектр с системой волоконно-оптических зондов и два измерителя регистратора серии ТКА-ПКЛ.</a:t>
            </a:r>
            <a:endParaRPr lang="ru-RU" sz="1200" dirty="0"/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67" y="2888311"/>
            <a:ext cx="155393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28" y="4832528"/>
            <a:ext cx="2696507" cy="176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97" y="4833352"/>
            <a:ext cx="2945626" cy="1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3" r="5355"/>
          <a:stretch/>
        </p:blipFill>
        <p:spPr bwMode="auto">
          <a:xfrm>
            <a:off x="323528" y="2888311"/>
            <a:ext cx="2601859" cy="370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9" b="-1"/>
          <a:stretch/>
        </p:blipFill>
        <p:spPr bwMode="auto">
          <a:xfrm>
            <a:off x="3011824" y="2888311"/>
            <a:ext cx="2937899" cy="18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5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60648"/>
            <a:ext cx="84249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600" dirty="0" smtClean="0">
                <a:latin typeface="+mj-lt"/>
                <a:ea typeface="+mj-ea"/>
                <a:cs typeface="+mj-cs"/>
              </a:rPr>
              <a:t>Применение </a:t>
            </a:r>
            <a:r>
              <a:rPr lang="ru-RU" sz="4600" dirty="0" smtClean="0">
                <a:latin typeface="+mj-lt"/>
                <a:ea typeface="+mj-ea"/>
                <a:cs typeface="+mj-cs"/>
              </a:rPr>
              <a:t>ЦИС для </a:t>
            </a:r>
            <a:r>
              <a:rPr lang="ru-RU" sz="4600" dirty="0" smtClean="0">
                <a:latin typeface="+mj-lt"/>
                <a:ea typeface="+mj-ea"/>
                <a:cs typeface="+mj-cs"/>
              </a:rPr>
              <a:t>музеев</a:t>
            </a:r>
            <a:endParaRPr lang="ru-RU" sz="46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04" y="1412776"/>
            <a:ext cx="621818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0780" y="5910371"/>
            <a:ext cx="8581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Font typeface="Wingdings 2"/>
              <a:buNone/>
            </a:pPr>
            <a:r>
              <a:rPr lang="ru-RU" b="1" i="1" dirty="0"/>
              <a:t>Пример структурной схемы интеллектуальной </a:t>
            </a:r>
            <a:r>
              <a:rPr lang="ru-RU" b="1" i="1" dirty="0" smtClean="0"/>
              <a:t>системы (ОЭСАРДО):</a:t>
            </a:r>
            <a:br>
              <a:rPr lang="ru-RU" b="1" i="1" dirty="0" smtClean="0"/>
            </a:br>
            <a:r>
              <a:rPr lang="ru-RU" sz="1000" i="1" dirty="0" smtClean="0"/>
              <a:t>ИЕИ </a:t>
            </a:r>
            <a:r>
              <a:rPr lang="ru-RU" sz="1000" i="1" dirty="0"/>
              <a:t>– источник естественного облучения; </a:t>
            </a:r>
            <a:r>
              <a:rPr lang="ru-RU" sz="1000" i="1" dirty="0" err="1"/>
              <a:t>НРОбУ</a:t>
            </a:r>
            <a:r>
              <a:rPr lang="ru-RU" sz="1000" i="1" dirty="0"/>
              <a:t> – нерегулируемая </a:t>
            </a:r>
            <a:r>
              <a:rPr lang="ru-RU" sz="1000" i="1" dirty="0" err="1"/>
              <a:t>облучательная</a:t>
            </a:r>
            <a:r>
              <a:rPr lang="ru-RU" sz="1000" i="1" dirty="0"/>
              <a:t> установка; </a:t>
            </a:r>
            <a:r>
              <a:rPr lang="ru-RU" sz="1000" i="1" dirty="0" err="1"/>
              <a:t>РОбУ</a:t>
            </a:r>
            <a:r>
              <a:rPr lang="ru-RU" sz="1000" i="1" dirty="0"/>
              <a:t> – регулируемая </a:t>
            </a:r>
            <a:r>
              <a:rPr lang="ru-RU" sz="1000" i="1" dirty="0" err="1"/>
              <a:t>облучательная</a:t>
            </a:r>
            <a:r>
              <a:rPr lang="ru-RU" sz="1000" i="1" dirty="0"/>
              <a:t> установка; П – преобразователь питания; БСД – блок светодиодов; ОИБ – оптический измерительный блок; ОК – оптический коммутатор; СР – </a:t>
            </a:r>
            <a:r>
              <a:rPr lang="ru-RU" sz="1000" i="1" dirty="0" err="1"/>
              <a:t>спектрорадиометр</a:t>
            </a:r>
            <a:r>
              <a:rPr lang="ru-RU" sz="1000" i="1" dirty="0"/>
              <a:t>; ПБСУ – программируемый блок связи и управления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8012" y="1434256"/>
            <a:ext cx="26382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Сложнейшей проблемой, с которой сталкиваются специалисты по инженерному оборудованию музеев, является надежное обеспечение и поддержание параметров температурно-влажностного </a:t>
            </a:r>
            <a:r>
              <a:rPr lang="ru-RU" sz="1200" i="1" dirty="0" smtClean="0"/>
              <a:t>режима (оптимальных </a:t>
            </a:r>
            <a:r>
              <a:rPr lang="ru-RU" sz="1200" i="1" dirty="0"/>
              <a:t>параметров внутреннего воздуха как для экспонатов различного </a:t>
            </a:r>
            <a:r>
              <a:rPr lang="ru-RU" sz="1200" i="1" dirty="0" smtClean="0"/>
              <a:t>типа, </a:t>
            </a:r>
            <a:r>
              <a:rPr lang="ru-RU" sz="1200" i="1" dirty="0"/>
              <a:t>так и для посетителей </a:t>
            </a:r>
            <a:r>
              <a:rPr lang="ru-RU" sz="1200" i="1" dirty="0" smtClean="0"/>
              <a:t>музеев).</a:t>
            </a:r>
          </a:p>
          <a:p>
            <a:endParaRPr lang="ru-RU" sz="1200" i="1" dirty="0" smtClean="0"/>
          </a:p>
          <a:p>
            <a:r>
              <a:rPr lang="ru-RU" sz="1200" i="1" dirty="0" smtClean="0"/>
              <a:t>Кроме </a:t>
            </a:r>
            <a:r>
              <a:rPr lang="ru-RU" sz="1200" i="1" dirty="0"/>
              <a:t>того, в музейной практике к микроклимату относят и оптическую среду – облученность в видимом и УФ-излучении, согласно требованиям к экспозиционному и архивному освещению (приказ Федерального Архивного Агентства от 02.03.2020 №24</a:t>
            </a:r>
            <a:r>
              <a:rPr lang="ru-RU" sz="1200" i="1" dirty="0" smtClean="0"/>
              <a:t>).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106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43" y="260648"/>
            <a:ext cx="867645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dirty="0" smtClean="0">
                <a:latin typeface="+mj-lt"/>
                <a:ea typeface="+mj-ea"/>
                <a:cs typeface="+mj-cs"/>
              </a:rPr>
              <a:t>Пример применения </a:t>
            </a:r>
            <a:r>
              <a:rPr lang="ru-RU" sz="4600" dirty="0" smtClean="0"/>
              <a:t>ЦИС для </a:t>
            </a:r>
            <a:r>
              <a:rPr lang="ru-RU" sz="4600" dirty="0" smtClean="0"/>
              <a:t>музеев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(Библиотека Академии </a:t>
            </a:r>
            <a:r>
              <a:rPr lang="ru-RU" sz="2400" dirty="0">
                <a:latin typeface="+mj-lt"/>
                <a:ea typeface="+mj-ea"/>
                <a:cs typeface="+mj-cs"/>
              </a:rPr>
              <a:t>Н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аук)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C:\Users\Peretyagin.V\Downloads\IMG_20220318_113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0" y="2699256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Peretyagin.V\Downloads\IMG_20220318_114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96" y="2699256"/>
            <a:ext cx="2496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Peretyagin.V\Downloads\IMG_20220318_114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96" y="4787256"/>
            <a:ext cx="2496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23528" y="1768753"/>
            <a:ext cx="8291264" cy="822741"/>
          </a:xfrm>
          <a:prstGeom prst="rect">
            <a:avLst/>
          </a:prstGeom>
        </p:spPr>
        <p:txBody>
          <a:bodyPr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ru-RU" sz="1200" i="1" dirty="0" smtClean="0"/>
              <a:t>В 2021 году  Библиотека академии наук заказало </a:t>
            </a:r>
            <a:r>
              <a:rPr lang="ru-RU" sz="1200" i="1" dirty="0" smtClean="0"/>
              <a:t>ЦИС для </a:t>
            </a:r>
            <a:r>
              <a:rPr lang="ru-RU" sz="1200" i="1" dirty="0" smtClean="0"/>
              <a:t>контроля  параметров микроклимата в архивных помещениях.</a:t>
            </a:r>
          </a:p>
          <a:p>
            <a:pPr marL="36576" indent="0">
              <a:buNone/>
            </a:pPr>
            <a:r>
              <a:rPr lang="ru-RU" sz="1200" i="1" dirty="0" smtClean="0"/>
              <a:t>В результате было установлено порядка 80 измерителей регистраторов серии ТКА-ПКЛ, два преобразователя интерфейсов ТКА-ПИ-01 и порядка 30 усилителей сигналов. </a:t>
            </a:r>
          </a:p>
        </p:txBody>
      </p:sp>
      <p:pic>
        <p:nvPicPr>
          <p:cNvPr id="9223" name="Picture 7" descr="C:\Users\Peretyagin.V\Downloads\IMG_20220318_1151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88" y="2699256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0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Потенциальный рынок сбыта</a:t>
            </a:r>
            <a:endParaRPr lang="ru-RU" dirty="0"/>
          </a:p>
        </p:txBody>
      </p:sp>
      <p:pic>
        <p:nvPicPr>
          <p:cNvPr id="6146" name="Picture 2" descr="https://paluba.media/wp-content/uploads/2020/11/5abd16ddf1ba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0" y="5658732"/>
            <a:ext cx="150387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torage.myseldon.com/news-pict-f6/F631C7CABE579A78A1F781F5CE1C9E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04" y="5658732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nii-ps.ru/image/43_194_1_5_-21133958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04" y="5658732"/>
            <a:ext cx="1403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collectionerus.ru/media/items/011_Biblioteka_akademii_nau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80" y="5658732"/>
            <a:ext cx="1349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984448" y="5658732"/>
            <a:ext cx="1620000" cy="1080000"/>
            <a:chOff x="7164288" y="5630942"/>
            <a:chExt cx="1620000" cy="108000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64288" y="5630942"/>
              <a:ext cx="1620000" cy="10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54" name="Picture 10" descr="https://maloarhangelsk.ru/wp-content/uploads/2016/10/gerb-mv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5630942"/>
              <a:ext cx="162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107504" y="4941168"/>
            <a:ext cx="396044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6576" indent="0">
              <a:buFont typeface="Wingdings 2"/>
              <a:buNone/>
            </a:pPr>
            <a:r>
              <a:rPr lang="ru-RU" sz="1400" b="1" i="1" dirty="0" smtClean="0">
                <a:solidFill>
                  <a:schemeClr val="bg1"/>
                </a:solidFill>
              </a:rPr>
              <a:t>Суммарный объем рынка – 8,2 млрд. руб.</a:t>
            </a:r>
          </a:p>
          <a:p>
            <a:pPr marL="36576" indent="0">
              <a:buFont typeface="Wingdings 2"/>
              <a:buNone/>
            </a:pPr>
            <a:r>
              <a:rPr lang="ru-RU" sz="1400" b="1" i="1" dirty="0" smtClean="0">
                <a:solidFill>
                  <a:schemeClr val="bg1"/>
                </a:solidFill>
              </a:rPr>
              <a:t>Рынок растет на 10-15% в год: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89601399"/>
              </p:ext>
            </p:extLst>
          </p:nvPr>
        </p:nvGraphicFramePr>
        <p:xfrm>
          <a:off x="1049879" y="1124744"/>
          <a:ext cx="7080448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logo_hermitage.png" descr="logo_hermit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870210" y="6815546"/>
            <a:ext cx="5541184" cy="1800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Группа"/>
          <p:cNvGrpSpPr/>
          <p:nvPr/>
        </p:nvGrpSpPr>
        <p:grpSpPr>
          <a:xfrm>
            <a:off x="9825655" y="8638917"/>
            <a:ext cx="4366456" cy="3215482"/>
            <a:chOff x="0" y="237717"/>
            <a:chExt cx="4366455" cy="3215481"/>
          </a:xfrm>
        </p:grpSpPr>
        <p:pic>
          <p:nvPicPr>
            <p:cNvPr id="17" name="1200px-Emblem_of_the_Ministry_of_Internal_Affairs.svg.png" descr="1200px-Emblem_of_the_Ministry_of_Internal_Affairs.svg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87822" y="237717"/>
              <a:ext cx="3790775" cy="2681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69961.jpg" descr="69961.jp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383" t="74654" r="12383" b="7770"/>
            <a:stretch>
              <a:fillRect/>
            </a:stretch>
          </p:blipFill>
          <p:spPr>
            <a:xfrm>
              <a:off x="0" y="2772432"/>
              <a:ext cx="4366456" cy="68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826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План </a:t>
            </a:r>
            <a:r>
              <a:rPr lang="ru-RU" dirty="0"/>
              <a:t>реализации инновационного проекта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512421"/>
              </p:ext>
            </p:extLst>
          </p:nvPr>
        </p:nvGraphicFramePr>
        <p:xfrm>
          <a:off x="179512" y="1909400"/>
          <a:ext cx="8784000" cy="439992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68000"/>
                <a:gridCol w="2988000"/>
                <a:gridCol w="2520000"/>
                <a:gridCol w="1008000"/>
                <a:gridCol w="1800000"/>
              </a:tblGrid>
              <a:tr h="468000">
                <a:tc>
                  <a:txBody>
                    <a:bodyPr/>
                    <a:lstStyle/>
                    <a:p>
                      <a:pPr algn="ctr">
                        <a:tabLst>
                          <a:tab pos="3429000" algn="r"/>
                          <a:tab pos="3543300" algn="l"/>
                          <a:tab pos="6858000" algn="r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9195" marR="1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0" algn="r"/>
                          <a:tab pos="3543300" algn="l"/>
                          <a:tab pos="6858000" algn="r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Наименование этапа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9195" marR="1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0" algn="r"/>
                          <a:tab pos="3543300" algn="l"/>
                          <a:tab pos="6858000" algn="r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Ключевые результаты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9195" marR="1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0" algn="r"/>
                          <a:tab pos="3543300" algn="l"/>
                          <a:tab pos="6858000" algn="r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Плановый срок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0" algn="r"/>
                          <a:tab pos="3543300" algn="l"/>
                          <a:tab pos="6858000" algn="r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Объем и источник финансирования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Подготовка производства и проведение маркетинговых мероприятий, включая: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1.1. Приобретено необходимое оборудование и оснастка.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1.2. Выполнены работы, связанные с продвижением продукции, в том числе, на внешние рынки.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1.3. Организована лаборатория для сборки и настройки системы.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Проведены маркетинговые мероприятия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 кв. 2023 г.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Средства гранта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(1,0 млн. рублей)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Собственные средства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(1,2 млн. рублей)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Производство готово к выпуску новой продукции в заданном объеме и с заданными показателями качества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 кв. 2023 г.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Средства гранта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(7,2 млн. рублей)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Собственные средства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(4,8 млн. рублей)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 anchor="ctr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Освоение производства и проведение мероприятий по продвижению продукции,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включая: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2.1. Проведены испытания для включения измерителей-регистраторов серии «ТКА-ПКЛ» и «ТКА-ПФЛ» в </a:t>
                      </a:r>
                      <a:r>
                        <a:rPr lang="ru-RU" sz="1100" dirty="0" err="1">
                          <a:effectLst/>
                        </a:rPr>
                        <a:t>Госреестр</a:t>
                      </a:r>
                      <a:r>
                        <a:rPr lang="ru-RU" sz="1100" dirty="0">
                          <a:effectLst/>
                        </a:rPr>
                        <a:t> СИ.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2.2. Изготовлены демонстрационные образцы продукции для выставок.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2.3. Участие в специализированных выставках и семинарах.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Проведены мероприятия по продвижению продукции (реклама, участие в выставках)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3 кв. 2023 .г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Средства гранта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(1,0 млн. рублей)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Собственные средства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(1,2 млн. рублей)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Освоение производства (проведение мероприятий по изготовлению и проведению квалификационных испытаний изделий, по результатам которых будет оценена готовность предприятия к выпуску изделий в соответствии с заданными требованиями к качеству) </a:t>
                      </a:r>
                    </a:p>
                  </a:txBody>
                  <a:tcPr marL="19195" marR="1919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4 кв. 2023.г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Средства гранта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(11,3 млн. рублей)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Собственные гранта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(4,8 млн. рублей)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/>
                </a:tc>
              </a:tr>
              <a:tr h="32328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Начало серийного выпуска продукции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Серийная продукция, выручка от продаж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 кв. </a:t>
                      </a:r>
                      <a:r>
                        <a:rPr lang="ru-RU" sz="1100" dirty="0" smtClean="0">
                          <a:effectLst/>
                        </a:rPr>
                        <a:t>–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4 </a:t>
                      </a:r>
                      <a:r>
                        <a:rPr lang="ru-RU" sz="1100" dirty="0">
                          <a:effectLst/>
                        </a:rPr>
                        <a:t>кв. 2024 г.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Собственные средства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(19 млн. рублей)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195" marR="191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5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100" dirty="0" smtClean="0"/>
              <a:t>План продаж </a:t>
            </a:r>
            <a:r>
              <a:rPr lang="ru-RU" sz="4100" dirty="0" smtClean="0"/>
              <a:t>ЦИС</a:t>
            </a:r>
            <a:endParaRPr lang="ru-RU" sz="41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23286599"/>
              </p:ext>
            </p:extLst>
          </p:nvPr>
        </p:nvGraphicFramePr>
        <p:xfrm>
          <a:off x="467544" y="1412776"/>
          <a:ext cx="727280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64088" y="5058469"/>
            <a:ext cx="3672408" cy="153888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Первая партия приборов рассчитана на дооснащение Российской Библиотеки академии наук (</a:t>
            </a:r>
            <a:r>
              <a:rPr lang="ru-RU" sz="1200" i="1" dirty="0">
                <a:solidFill>
                  <a:schemeClr val="bg1"/>
                </a:solidFill>
              </a:rPr>
              <a:t>в настоящий момент уже установлено около 80 измерителей-регистраторов серии «ТКА-ПКЛ» и несколько контроллеров управления</a:t>
            </a:r>
            <a:r>
              <a:rPr lang="ru-RU" sz="1400" i="1" dirty="0">
                <a:solidFill>
                  <a:schemeClr val="bg1"/>
                </a:solidFill>
              </a:rPr>
              <a:t>) и оснащение метрологических центров ОАО «РЖД»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8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Научно-техническое предпритяие «ТКА» 33/1 лит. б, Грузовой проезд,…"/>
          <p:cNvSpPr txBox="1"/>
          <p:nvPr/>
        </p:nvSpPr>
        <p:spPr>
          <a:xfrm>
            <a:off x="251520" y="5157192"/>
            <a:ext cx="6192688" cy="139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/>
          <a:p>
            <a:pPr defTabSz="384048">
              <a:lnSpc>
                <a:spcPct val="90000"/>
              </a:lnSpc>
              <a:defRPr sz="4900" b="0">
                <a:solidFill>
                  <a:srgbClr val="FDFFFD"/>
                </a:solidFill>
                <a:latin typeface="Exo2-Regular"/>
                <a:ea typeface="Exo2-Regular"/>
                <a:cs typeface="Exo2-Regular"/>
                <a:sym typeface="Exo2-Regular"/>
              </a:defRPr>
            </a:pPr>
            <a:r>
              <a:rPr lang="ru-RU" sz="1600" b="1" dirty="0" smtClean="0"/>
              <a:t>ПРОИЗВОДСТВО ИЗМЕРИТЕЛЬНОЙ ТЕХНИКИ</a:t>
            </a:r>
          </a:p>
          <a:p>
            <a:pPr defTabSz="384048">
              <a:lnSpc>
                <a:spcPct val="90000"/>
              </a:lnSpc>
              <a:defRPr sz="4900" b="0">
                <a:solidFill>
                  <a:srgbClr val="FDFFFD"/>
                </a:solidFill>
                <a:latin typeface="Exo2-Regular"/>
                <a:ea typeface="Exo2-Regular"/>
                <a:cs typeface="Exo2-Regular"/>
                <a:sym typeface="Exo2-Regular"/>
              </a:defRPr>
            </a:pPr>
            <a:r>
              <a:rPr lang="ru-RU" sz="1600" b="1" dirty="0" smtClean="0"/>
              <a:t>НАУЧНО_ТЕХНИЧЕСКОЕ ПРЕДПРИЯТИЕ «ТКА»</a:t>
            </a:r>
          </a:p>
          <a:p>
            <a:pPr defTabSz="384048">
              <a:lnSpc>
                <a:spcPct val="90000"/>
              </a:lnSpc>
              <a:defRPr sz="4900" b="0">
                <a:solidFill>
                  <a:srgbClr val="FDFFFD"/>
                </a:solidFill>
                <a:latin typeface="Exo2-Regular"/>
                <a:ea typeface="Exo2-Regular"/>
                <a:cs typeface="Exo2-Regular"/>
                <a:sym typeface="Exo2-Regular"/>
              </a:defRPr>
            </a:pPr>
            <a:endParaRPr lang="ru-RU" sz="1600" dirty="0" smtClean="0"/>
          </a:p>
          <a:p>
            <a:pPr defTabSz="384048">
              <a:lnSpc>
                <a:spcPct val="90000"/>
              </a:lnSpc>
              <a:defRPr sz="4900" b="0">
                <a:solidFill>
                  <a:srgbClr val="FDFFFD"/>
                </a:solidFill>
                <a:latin typeface="Exo2-Regular"/>
                <a:ea typeface="Exo2-Regular"/>
                <a:cs typeface="Exo2-Regular"/>
                <a:sym typeface="Exo2-Regular"/>
              </a:defRPr>
            </a:pPr>
            <a:r>
              <a:rPr lang="ru-RU" sz="1600" dirty="0" smtClean="0"/>
              <a:t>г. Санкт-Петербург, Грузовой проезд, д. 33, корп. 1, лит. Б</a:t>
            </a:r>
            <a:r>
              <a:rPr sz="1600" dirty="0"/>
              <a:t/>
            </a:r>
            <a:br>
              <a:rPr sz="1600" dirty="0"/>
            </a:br>
            <a:r>
              <a:rPr lang="ru-RU" sz="1600" dirty="0" err="1"/>
              <a:t>Т</a:t>
            </a:r>
            <a:r>
              <a:rPr sz="1600" dirty="0" err="1" smtClean="0"/>
              <a:t>ел</a:t>
            </a:r>
            <a:r>
              <a:rPr lang="ru-RU" sz="1600" dirty="0" smtClean="0"/>
              <a:t>.</a:t>
            </a:r>
            <a:r>
              <a:rPr sz="1600" dirty="0" smtClean="0"/>
              <a:t>: </a:t>
            </a:r>
            <a:r>
              <a:rPr lang="ru-RU" sz="1600" dirty="0" smtClean="0"/>
              <a:t>(</a:t>
            </a:r>
            <a:r>
              <a:rPr sz="1600" dirty="0" smtClean="0"/>
              <a:t>812</a:t>
            </a:r>
            <a:r>
              <a:rPr lang="ru-RU" sz="1600" dirty="0" smtClean="0"/>
              <a:t>) </a:t>
            </a:r>
            <a:r>
              <a:rPr sz="1600" dirty="0" smtClean="0"/>
              <a:t>331-19-81</a:t>
            </a:r>
            <a:r>
              <a:rPr sz="1600" dirty="0"/>
              <a:t>, 331-19-82, </a:t>
            </a:r>
            <a:r>
              <a:rPr sz="1600" dirty="0" smtClean="0"/>
              <a:t>331-19-88</a:t>
            </a:r>
            <a:r>
              <a:rPr sz="1600" dirty="0"/>
              <a:t/>
            </a:r>
            <a:br>
              <a:rPr sz="1600" dirty="0"/>
            </a:br>
            <a:r>
              <a:rPr lang="ru-RU" sz="1600" dirty="0"/>
              <a:t>Е</a:t>
            </a:r>
            <a:r>
              <a:rPr sz="1600" dirty="0" smtClean="0"/>
              <a:t>-mail</a:t>
            </a:r>
            <a:r>
              <a:rPr sz="1600" dirty="0"/>
              <a:t>: </a:t>
            </a:r>
            <a:r>
              <a:rPr sz="1600" dirty="0" smtClean="0">
                <a:uFill>
                  <a:solidFill>
                    <a:srgbClr val="56C7AA"/>
                  </a:solidFill>
                </a:uFill>
              </a:rPr>
              <a:t>info@tkaspb.ru</a:t>
            </a:r>
            <a:endParaRPr sz="1600" dirty="0">
              <a:uFill>
                <a:solidFill>
                  <a:srgbClr val="56C7AA"/>
                </a:solidFill>
              </a:uFill>
              <a:hlinkClick r:id="rId2"/>
            </a:endParaRPr>
          </a:p>
        </p:txBody>
      </p:sp>
      <p:sp>
        <p:nvSpPr>
          <p:cNvPr id="366" name="ЗАКАЗЫВАЯ ПРИБОРЫ «ТКА»…"/>
          <p:cNvSpPr txBox="1"/>
          <p:nvPr/>
        </p:nvSpPr>
        <p:spPr>
          <a:xfrm>
            <a:off x="423882" y="1853448"/>
            <a:ext cx="8324582" cy="2079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/>
          <a:p>
            <a:pPr defTabSz="192024">
              <a:lnSpc>
                <a:spcPct val="80000"/>
              </a:lnSpc>
              <a:defRPr sz="7500" b="0" cap="all">
                <a:solidFill>
                  <a:srgbClr val="006288"/>
                </a:solidFill>
                <a:latin typeface="Russo One"/>
                <a:ea typeface="Russo One"/>
                <a:cs typeface="Russo One"/>
                <a:sym typeface="Russo One"/>
              </a:defRPr>
            </a:pPr>
            <a:r>
              <a:rPr lang="en-US" sz="4100" b="1" cap="all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ЗАКАЗЫВАЯ ПРИБОРЫ «ТКА» </a:t>
            </a:r>
          </a:p>
          <a:p>
            <a:pPr algn="ctr" defTabSz="192024">
              <a:lnSpc>
                <a:spcPct val="80000"/>
              </a:lnSpc>
              <a:defRPr sz="7500" b="0" cap="all">
                <a:solidFill>
                  <a:srgbClr val="006288"/>
                </a:solidFill>
                <a:latin typeface="Russo One"/>
                <a:ea typeface="Russo One"/>
                <a:cs typeface="Russo One"/>
                <a:sym typeface="Russo One"/>
              </a:defRPr>
            </a:pPr>
            <a:r>
              <a:rPr lang="en-US" sz="4100" b="1" cap="all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ВЫ </a:t>
            </a:r>
            <a:r>
              <a:rPr lang="en-US" sz="4100" b="1" cap="all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получаете</a:t>
            </a:r>
            <a:r>
              <a:rPr lang="en-US" sz="4100" b="1" cap="all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100" b="1" cap="all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гарантированный</a:t>
            </a:r>
            <a:r>
              <a:rPr lang="en-US" sz="4100" b="1" cap="all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100" b="1" cap="all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результат</a:t>
            </a:r>
            <a:endParaRPr lang="en-US" sz="4100" b="1" cap="all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3" descr="\\Ix2-2\обмен\для Перетягина\от Зайцева\Логотип_организ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474"/>
            <a:ext cx="1800000" cy="121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092280" y="4795067"/>
            <a:ext cx="1800000" cy="1800000"/>
            <a:chOff x="6945066" y="4653136"/>
            <a:chExt cx="1800000" cy="18000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945066" y="4653136"/>
              <a:ext cx="1800000" cy="1800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94" name="Picture 2" descr="C:\Users\Peretyagin.V\Downloads\8bcbd06c9fd446b0fb488615fc3c6cf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066" y="4653136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47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195736" y="465782"/>
            <a:ext cx="6447474" cy="1223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600"/>
              </a:spcAft>
              <a:defRPr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15971" y="1751893"/>
            <a:ext cx="8392695" cy="4446787"/>
            <a:chOff x="415971" y="1751893"/>
            <a:chExt cx="8392695" cy="4446787"/>
          </a:xfrm>
        </p:grpSpPr>
        <p:sp>
          <p:nvSpPr>
            <p:cNvPr id="4" name="Полилиния 3"/>
            <p:cNvSpPr/>
            <p:nvPr/>
          </p:nvSpPr>
          <p:spPr>
            <a:xfrm>
              <a:off x="415971" y="1751893"/>
              <a:ext cx="2052003" cy="4446787"/>
            </a:xfrm>
            <a:custGeom>
              <a:avLst/>
              <a:gdLst>
                <a:gd name="connsiteX0" fmla="*/ 0 w 2052003"/>
                <a:gd name="connsiteY0" fmla="*/ 205200 h 4446787"/>
                <a:gd name="connsiteX1" fmla="*/ 205200 w 2052003"/>
                <a:gd name="connsiteY1" fmla="*/ 0 h 4446787"/>
                <a:gd name="connsiteX2" fmla="*/ 1846803 w 2052003"/>
                <a:gd name="connsiteY2" fmla="*/ 0 h 4446787"/>
                <a:gd name="connsiteX3" fmla="*/ 2052003 w 2052003"/>
                <a:gd name="connsiteY3" fmla="*/ 205200 h 4446787"/>
                <a:gd name="connsiteX4" fmla="*/ 2052003 w 2052003"/>
                <a:gd name="connsiteY4" fmla="*/ 4241587 h 4446787"/>
                <a:gd name="connsiteX5" fmla="*/ 1846803 w 2052003"/>
                <a:gd name="connsiteY5" fmla="*/ 4446787 h 4446787"/>
                <a:gd name="connsiteX6" fmla="*/ 205200 w 2052003"/>
                <a:gd name="connsiteY6" fmla="*/ 4446787 h 4446787"/>
                <a:gd name="connsiteX7" fmla="*/ 0 w 2052003"/>
                <a:gd name="connsiteY7" fmla="*/ 4241587 h 4446787"/>
                <a:gd name="connsiteX8" fmla="*/ 0 w 2052003"/>
                <a:gd name="connsiteY8" fmla="*/ 205200 h 444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2003" h="4446787">
                  <a:moveTo>
                    <a:pt x="0" y="205200"/>
                  </a:moveTo>
                  <a:cubicBezTo>
                    <a:pt x="0" y="91871"/>
                    <a:pt x="91871" y="0"/>
                    <a:pt x="205200" y="0"/>
                  </a:cubicBezTo>
                  <a:lnTo>
                    <a:pt x="1846803" y="0"/>
                  </a:lnTo>
                  <a:cubicBezTo>
                    <a:pt x="1960132" y="0"/>
                    <a:pt x="2052003" y="91871"/>
                    <a:pt x="2052003" y="205200"/>
                  </a:cubicBezTo>
                  <a:lnTo>
                    <a:pt x="2052003" y="4241587"/>
                  </a:lnTo>
                  <a:cubicBezTo>
                    <a:pt x="2052003" y="4354916"/>
                    <a:pt x="1960132" y="4446787"/>
                    <a:pt x="1846803" y="4446787"/>
                  </a:cubicBezTo>
                  <a:lnTo>
                    <a:pt x="205200" y="4446787"/>
                  </a:lnTo>
                  <a:cubicBezTo>
                    <a:pt x="91871" y="4446787"/>
                    <a:pt x="0" y="4354916"/>
                    <a:pt x="0" y="4241587"/>
                  </a:cubicBezTo>
                  <a:lnTo>
                    <a:pt x="0" y="205200"/>
                  </a:lnTo>
                  <a:close/>
                </a:path>
              </a:pathLst>
            </a:custGeom>
            <a:ln w="28575"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1864058" rIns="85344" bIns="974703" numCol="1" spcCol="1270" anchor="ctr" anchorCtr="0">
              <a:noAutofit/>
            </a:bodyPr>
            <a:lstStyle/>
            <a:p>
              <a:pPr lvl="0" algn="ctr" defTabSz="533400" rtl="0">
                <a:spcBef>
                  <a:spcPct val="0"/>
                </a:spcBef>
                <a:spcAft>
                  <a:spcPts val="300"/>
                </a:spcAft>
              </a:pPr>
              <a:r>
                <a:rPr lang="ru-RU" sz="1400" b="1" i="1" kern="1200" dirty="0" smtClean="0">
                  <a:ea typeface="Verdana" pitchFamily="34" charset="0"/>
                  <a:cs typeface="Verdana" pitchFamily="34" charset="0"/>
                </a:rPr>
                <a:t>Фотометрические приборы</a:t>
              </a:r>
              <a:r>
                <a:rPr lang="en-US" sz="1400" b="1" i="1" kern="1200" dirty="0" smtClean="0">
                  <a:ea typeface="Verdana" pitchFamily="34" charset="0"/>
                  <a:cs typeface="Verdana" pitchFamily="34" charset="0"/>
                </a:rPr>
                <a:t> </a:t>
              </a:r>
              <a:endParaRPr lang="ru-RU" sz="1400" b="1" i="1" kern="1200" dirty="0" smtClean="0">
                <a:ea typeface="Verdana" pitchFamily="34" charset="0"/>
                <a:cs typeface="Verdana" pitchFamily="34" charset="0"/>
              </a:endParaRPr>
            </a:p>
            <a:p>
              <a:pPr lvl="0" algn="ctr" defTabSz="533400" rtl="0"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i="1" kern="1200" dirty="0" smtClean="0">
                  <a:ea typeface="Verdana" pitchFamily="34" charset="0"/>
                  <a:cs typeface="Verdana" pitchFamily="34" charset="0"/>
                </a:rPr>
                <a:t>люксметры, </a:t>
              </a:r>
              <a:r>
                <a:rPr lang="ru-RU" sz="1000" i="1" kern="1200" dirty="0" err="1" smtClean="0">
                  <a:ea typeface="Verdana" pitchFamily="34" charset="0"/>
                  <a:cs typeface="Verdana" pitchFamily="34" charset="0"/>
                </a:rPr>
                <a:t>яркомеры</a:t>
              </a:r>
              <a:r>
                <a:rPr lang="ru-RU" sz="1000" i="1" kern="1200" dirty="0" smtClean="0">
                  <a:ea typeface="Verdana" pitchFamily="34" charset="0"/>
                  <a:cs typeface="Verdana" pitchFamily="34" charset="0"/>
                </a:rPr>
                <a:t>,</a:t>
              </a:r>
              <a:br>
                <a:rPr lang="ru-RU" sz="1000" i="1" kern="1200" dirty="0" smtClean="0">
                  <a:ea typeface="Verdana" pitchFamily="34" charset="0"/>
                  <a:cs typeface="Verdana" pitchFamily="34" charset="0"/>
                </a:rPr>
              </a:br>
              <a:r>
                <a:rPr lang="ru-RU" sz="1000" i="1" kern="1200" dirty="0" smtClean="0">
                  <a:ea typeface="Verdana" pitchFamily="34" charset="0"/>
                  <a:cs typeface="Verdana" pitchFamily="34" charset="0"/>
                </a:rPr>
                <a:t>УФ-радиометры, пульсметры, колориметры, измерители светового потока</a:t>
              </a:r>
              <a:endParaRPr lang="ru-RU" sz="1000" i="1" kern="1200" dirty="0"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" name="Овал 4"/>
            <p:cNvSpPr/>
            <p:nvPr/>
          </p:nvSpPr>
          <p:spPr>
            <a:xfrm>
              <a:off x="701583" y="2018700"/>
              <a:ext cx="1480780" cy="1480780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2519993" y="1751893"/>
              <a:ext cx="2052003" cy="4446787"/>
            </a:xfrm>
            <a:custGeom>
              <a:avLst/>
              <a:gdLst>
                <a:gd name="connsiteX0" fmla="*/ 0 w 2052003"/>
                <a:gd name="connsiteY0" fmla="*/ 205200 h 4446787"/>
                <a:gd name="connsiteX1" fmla="*/ 205200 w 2052003"/>
                <a:gd name="connsiteY1" fmla="*/ 0 h 4446787"/>
                <a:gd name="connsiteX2" fmla="*/ 1846803 w 2052003"/>
                <a:gd name="connsiteY2" fmla="*/ 0 h 4446787"/>
                <a:gd name="connsiteX3" fmla="*/ 2052003 w 2052003"/>
                <a:gd name="connsiteY3" fmla="*/ 205200 h 4446787"/>
                <a:gd name="connsiteX4" fmla="*/ 2052003 w 2052003"/>
                <a:gd name="connsiteY4" fmla="*/ 4241587 h 4446787"/>
                <a:gd name="connsiteX5" fmla="*/ 1846803 w 2052003"/>
                <a:gd name="connsiteY5" fmla="*/ 4446787 h 4446787"/>
                <a:gd name="connsiteX6" fmla="*/ 205200 w 2052003"/>
                <a:gd name="connsiteY6" fmla="*/ 4446787 h 4446787"/>
                <a:gd name="connsiteX7" fmla="*/ 0 w 2052003"/>
                <a:gd name="connsiteY7" fmla="*/ 4241587 h 4446787"/>
                <a:gd name="connsiteX8" fmla="*/ 0 w 2052003"/>
                <a:gd name="connsiteY8" fmla="*/ 205200 h 444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2003" h="4446787">
                  <a:moveTo>
                    <a:pt x="0" y="205200"/>
                  </a:moveTo>
                  <a:cubicBezTo>
                    <a:pt x="0" y="91871"/>
                    <a:pt x="91871" y="0"/>
                    <a:pt x="205200" y="0"/>
                  </a:cubicBezTo>
                  <a:lnTo>
                    <a:pt x="1846803" y="0"/>
                  </a:lnTo>
                  <a:cubicBezTo>
                    <a:pt x="1960132" y="0"/>
                    <a:pt x="2052003" y="91871"/>
                    <a:pt x="2052003" y="205200"/>
                  </a:cubicBezTo>
                  <a:lnTo>
                    <a:pt x="2052003" y="4241587"/>
                  </a:lnTo>
                  <a:cubicBezTo>
                    <a:pt x="2052003" y="4354916"/>
                    <a:pt x="1960132" y="4446787"/>
                    <a:pt x="1846803" y="4446787"/>
                  </a:cubicBezTo>
                  <a:lnTo>
                    <a:pt x="205200" y="4446787"/>
                  </a:lnTo>
                  <a:cubicBezTo>
                    <a:pt x="91871" y="4446787"/>
                    <a:pt x="0" y="4354916"/>
                    <a:pt x="0" y="4241587"/>
                  </a:cubicBezTo>
                  <a:lnTo>
                    <a:pt x="0" y="205200"/>
                  </a:lnTo>
                  <a:close/>
                </a:path>
              </a:pathLst>
            </a:custGeom>
            <a:ln w="28575"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1864058" rIns="85344" bIns="974703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ru-RU" sz="1400" b="1" i="1" dirty="0">
                  <a:ea typeface="Verdana" pitchFamily="34" charset="0"/>
                  <a:cs typeface="Verdana" pitchFamily="34" charset="0"/>
                </a:rPr>
                <a:t>Климатические приборы </a:t>
              </a:r>
              <a:r>
                <a:rPr lang="ru-RU" sz="1200" kern="12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</a:p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i="1" dirty="0" err="1" smtClean="0">
                  <a:ea typeface="Verdana" pitchFamily="34" charset="0"/>
                  <a:cs typeface="Verdana" pitchFamily="34" charset="0"/>
                </a:rPr>
                <a:t>термогигрометры</a:t>
              </a:r>
              <a:r>
                <a:rPr lang="ru-RU" sz="1000" i="1" dirty="0">
                  <a:ea typeface="Verdana" pitchFamily="34" charset="0"/>
                  <a:cs typeface="Verdana" pitchFamily="34" charset="0"/>
                </a:rPr>
                <a:t>, анемометры, измерители ТНС и тепловой облученности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2815147" y="2018700"/>
              <a:ext cx="1480780" cy="148078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4643099" y="1751893"/>
              <a:ext cx="2052003" cy="4446787"/>
            </a:xfrm>
            <a:custGeom>
              <a:avLst/>
              <a:gdLst>
                <a:gd name="connsiteX0" fmla="*/ 0 w 2052003"/>
                <a:gd name="connsiteY0" fmla="*/ 205200 h 4446787"/>
                <a:gd name="connsiteX1" fmla="*/ 205200 w 2052003"/>
                <a:gd name="connsiteY1" fmla="*/ 0 h 4446787"/>
                <a:gd name="connsiteX2" fmla="*/ 1846803 w 2052003"/>
                <a:gd name="connsiteY2" fmla="*/ 0 h 4446787"/>
                <a:gd name="connsiteX3" fmla="*/ 2052003 w 2052003"/>
                <a:gd name="connsiteY3" fmla="*/ 205200 h 4446787"/>
                <a:gd name="connsiteX4" fmla="*/ 2052003 w 2052003"/>
                <a:gd name="connsiteY4" fmla="*/ 4241587 h 4446787"/>
                <a:gd name="connsiteX5" fmla="*/ 1846803 w 2052003"/>
                <a:gd name="connsiteY5" fmla="*/ 4446787 h 4446787"/>
                <a:gd name="connsiteX6" fmla="*/ 205200 w 2052003"/>
                <a:gd name="connsiteY6" fmla="*/ 4446787 h 4446787"/>
                <a:gd name="connsiteX7" fmla="*/ 0 w 2052003"/>
                <a:gd name="connsiteY7" fmla="*/ 4241587 h 4446787"/>
                <a:gd name="connsiteX8" fmla="*/ 0 w 2052003"/>
                <a:gd name="connsiteY8" fmla="*/ 205200 h 444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2003" h="4446787">
                  <a:moveTo>
                    <a:pt x="0" y="205200"/>
                  </a:moveTo>
                  <a:cubicBezTo>
                    <a:pt x="0" y="91871"/>
                    <a:pt x="91871" y="0"/>
                    <a:pt x="205200" y="0"/>
                  </a:cubicBezTo>
                  <a:lnTo>
                    <a:pt x="1846803" y="0"/>
                  </a:lnTo>
                  <a:cubicBezTo>
                    <a:pt x="1960132" y="0"/>
                    <a:pt x="2052003" y="91871"/>
                    <a:pt x="2052003" y="205200"/>
                  </a:cubicBezTo>
                  <a:lnTo>
                    <a:pt x="2052003" y="4241587"/>
                  </a:lnTo>
                  <a:cubicBezTo>
                    <a:pt x="2052003" y="4354916"/>
                    <a:pt x="1960132" y="4446787"/>
                    <a:pt x="1846803" y="4446787"/>
                  </a:cubicBezTo>
                  <a:lnTo>
                    <a:pt x="205200" y="4446787"/>
                  </a:lnTo>
                  <a:cubicBezTo>
                    <a:pt x="91871" y="4446787"/>
                    <a:pt x="0" y="4354916"/>
                    <a:pt x="0" y="4241587"/>
                  </a:cubicBezTo>
                  <a:lnTo>
                    <a:pt x="0" y="205200"/>
                  </a:lnTo>
                  <a:close/>
                </a:path>
              </a:pathLst>
            </a:custGeom>
            <a:ln w="28575"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1864058" rIns="85344" bIns="974703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i="1" dirty="0" smtClean="0">
                  <a:ea typeface="Verdana" pitchFamily="34" charset="0"/>
                  <a:cs typeface="Verdana" pitchFamily="34" charset="0"/>
                </a:rPr>
                <a:t>Комбинированные </a:t>
              </a:r>
              <a:r>
                <a:rPr lang="ru-RU" sz="1400" b="1" i="1" dirty="0">
                  <a:ea typeface="Verdana" pitchFamily="34" charset="0"/>
                  <a:cs typeface="Verdana" pitchFamily="34" charset="0"/>
                </a:rPr>
                <a:t>приборы </a:t>
              </a:r>
              <a:endParaRPr lang="ru-RU" sz="1400" b="1" i="1" dirty="0" smtClean="0">
                <a:ea typeface="Verdana" pitchFamily="34" charset="0"/>
                <a:cs typeface="Verdana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i="1" dirty="0" smtClean="0">
                  <a:ea typeface="Verdana" pitchFamily="34" charset="0"/>
                  <a:cs typeface="Verdana" pitchFamily="34" charset="0"/>
                </a:rPr>
                <a:t>сочетания </a:t>
              </a:r>
              <a:r>
                <a:rPr lang="ru-RU" sz="1000" i="1" dirty="0">
                  <a:ea typeface="Verdana" pitchFamily="34" charset="0"/>
                  <a:cs typeface="Verdana" pitchFamily="34" charset="0"/>
                </a:rPr>
                <a:t>измерителей фотометрических и    климатических параметров</a:t>
              </a: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4928711" y="2018700"/>
              <a:ext cx="1480780" cy="148078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6756663" y="1751893"/>
              <a:ext cx="2052003" cy="4446787"/>
            </a:xfrm>
            <a:custGeom>
              <a:avLst/>
              <a:gdLst>
                <a:gd name="connsiteX0" fmla="*/ 0 w 2052003"/>
                <a:gd name="connsiteY0" fmla="*/ 205200 h 4446787"/>
                <a:gd name="connsiteX1" fmla="*/ 205200 w 2052003"/>
                <a:gd name="connsiteY1" fmla="*/ 0 h 4446787"/>
                <a:gd name="connsiteX2" fmla="*/ 1846803 w 2052003"/>
                <a:gd name="connsiteY2" fmla="*/ 0 h 4446787"/>
                <a:gd name="connsiteX3" fmla="*/ 2052003 w 2052003"/>
                <a:gd name="connsiteY3" fmla="*/ 205200 h 4446787"/>
                <a:gd name="connsiteX4" fmla="*/ 2052003 w 2052003"/>
                <a:gd name="connsiteY4" fmla="*/ 4241587 h 4446787"/>
                <a:gd name="connsiteX5" fmla="*/ 1846803 w 2052003"/>
                <a:gd name="connsiteY5" fmla="*/ 4446787 h 4446787"/>
                <a:gd name="connsiteX6" fmla="*/ 205200 w 2052003"/>
                <a:gd name="connsiteY6" fmla="*/ 4446787 h 4446787"/>
                <a:gd name="connsiteX7" fmla="*/ 0 w 2052003"/>
                <a:gd name="connsiteY7" fmla="*/ 4241587 h 4446787"/>
                <a:gd name="connsiteX8" fmla="*/ 0 w 2052003"/>
                <a:gd name="connsiteY8" fmla="*/ 205200 h 444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2003" h="4446787">
                  <a:moveTo>
                    <a:pt x="0" y="205200"/>
                  </a:moveTo>
                  <a:cubicBezTo>
                    <a:pt x="0" y="91871"/>
                    <a:pt x="91871" y="0"/>
                    <a:pt x="205200" y="0"/>
                  </a:cubicBezTo>
                  <a:lnTo>
                    <a:pt x="1846803" y="0"/>
                  </a:lnTo>
                  <a:cubicBezTo>
                    <a:pt x="1960132" y="0"/>
                    <a:pt x="2052003" y="91871"/>
                    <a:pt x="2052003" y="205200"/>
                  </a:cubicBezTo>
                  <a:lnTo>
                    <a:pt x="2052003" y="4241587"/>
                  </a:lnTo>
                  <a:cubicBezTo>
                    <a:pt x="2052003" y="4354916"/>
                    <a:pt x="1960132" y="4446787"/>
                    <a:pt x="1846803" y="4446787"/>
                  </a:cubicBezTo>
                  <a:lnTo>
                    <a:pt x="205200" y="4446787"/>
                  </a:lnTo>
                  <a:cubicBezTo>
                    <a:pt x="91871" y="4446787"/>
                    <a:pt x="0" y="4354916"/>
                    <a:pt x="0" y="4241587"/>
                  </a:cubicBezTo>
                  <a:lnTo>
                    <a:pt x="0" y="205200"/>
                  </a:lnTo>
                  <a:close/>
                </a:path>
              </a:pathLst>
            </a:custGeom>
            <a:ln w="28575"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1871170" rIns="92456" bIns="981815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1" dirty="0">
                  <a:ea typeface="Verdana" pitchFamily="34" charset="0"/>
                  <a:cs typeface="Verdana" pitchFamily="34" charset="0"/>
                </a:rPr>
                <a:t>НИОКР, нестандартное оборудование и эталоны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7042275" y="2018700"/>
              <a:ext cx="1480780" cy="1480780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Двойная стрелка влево/вправо 14"/>
            <p:cNvSpPr/>
            <p:nvPr/>
          </p:nvSpPr>
          <p:spPr>
            <a:xfrm>
              <a:off x="749878" y="5166323"/>
              <a:ext cx="7724882" cy="932818"/>
            </a:xfrm>
            <a:prstGeom prst="leftRightArrow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TextBox 12"/>
          <p:cNvSpPr txBox="1"/>
          <p:nvPr/>
        </p:nvSpPr>
        <p:spPr>
          <a:xfrm>
            <a:off x="404812" y="1052736"/>
            <a:ext cx="8334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Мы решаем проблемы измерений</a:t>
            </a:r>
            <a:endParaRPr lang="ru-RU" sz="3200" b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7806" y="5401545"/>
            <a:ext cx="5040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Приборный ряд «ТКА»</a:t>
            </a:r>
            <a:endParaRPr lang="ru-RU" sz="2400" b="1" spc="300" dirty="0">
              <a:ln w="1143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Почему НТП «ТКА»?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9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3107829" y="2246148"/>
            <a:ext cx="3096000" cy="3096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Инфраструктура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Умного Города</a:t>
            </a:r>
            <a:b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</a:t>
            </a:r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ity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960225" y="1340768"/>
            <a:ext cx="1440000" cy="1440000"/>
            <a:chOff x="6084032" y="4365264"/>
            <a:chExt cx="1440000" cy="1440000"/>
          </a:xfrm>
        </p:grpSpPr>
        <p:sp>
          <p:nvSpPr>
            <p:cNvPr id="22" name="Овал 21"/>
            <p:cNvSpPr/>
            <p:nvPr/>
          </p:nvSpPr>
          <p:spPr>
            <a:xfrm>
              <a:off x="6084032" y="4365264"/>
              <a:ext cx="1440000" cy="14400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4" name="Picture 6" descr="C:\Users\Peretyagin.V\Downloads\png-clipart-cisme-italy-industry-true-therapy-llc-on-call-psychiatry-factory-icon-angle-text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032" y="4437345"/>
              <a:ext cx="1188000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Инфраструктурные объекты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315312" y="2205024"/>
            <a:ext cx="1440000" cy="1440000"/>
            <a:chOff x="152131" y="2942954"/>
            <a:chExt cx="1440000" cy="1440000"/>
          </a:xfrm>
        </p:grpSpPr>
        <p:sp>
          <p:nvSpPr>
            <p:cNvPr id="18" name="Овал 17"/>
            <p:cNvSpPr/>
            <p:nvPr/>
          </p:nvSpPr>
          <p:spPr>
            <a:xfrm>
              <a:off x="152131" y="2942954"/>
              <a:ext cx="1440000" cy="144000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0" name="Picture 2" descr="C:\Users\Peretyagin.V\Downloads\206-2068737_the-daily-duke-jmu-icon-hd-png-download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89" b="95556" l="1628" r="97791">
                          <a14:foregroundMark x1="39186" y1="37556" x2="39186" y2="37556"/>
                          <a14:foregroundMark x1="49535" y1="24222" x2="49535" y2="24222"/>
                          <a14:foregroundMark x1="50000" y1="40000" x2="50000" y2="40000"/>
                          <a14:foregroundMark x1="51047" y1="50889" x2="51047" y2="50889"/>
                          <a14:foregroundMark x1="57326" y1="50444" x2="57326" y2="50444"/>
                          <a14:foregroundMark x1="63488" y1="50444" x2="63488" y2="50444"/>
                          <a14:foregroundMark x1="43372" y1="52444" x2="43372" y2="52444"/>
                          <a14:foregroundMark x1="36628" y1="51889" x2="36628" y2="51889"/>
                          <a14:backgroundMark x1="28256" y1="12000" x2="28256" y2="12000"/>
                          <a14:backgroundMark x1="34651" y1="7667" x2="34651" y2="7667"/>
                          <a14:backgroundMark x1="50930" y1="6444" x2="50930" y2="6444"/>
                          <a14:backgroundMark x1="60581" y1="8333" x2="60581" y2="8333"/>
                          <a14:backgroundMark x1="68372" y1="11444" x2="68372" y2="11444"/>
                          <a14:backgroundMark x1="74884" y1="15111" x2="75465" y2="17000"/>
                          <a14:backgroundMark x1="81977" y1="20667" x2="81977" y2="20667"/>
                          <a14:backgroundMark x1="86512" y1="28111" x2="86512" y2="28111"/>
                          <a14:backgroundMark x1="89767" y1="33667" x2="89767" y2="33667"/>
                          <a14:backgroundMark x1="93605" y1="43667" x2="93605" y2="43667"/>
                          <a14:backgroundMark x1="14884" y1="20778" x2="14884" y2="20778"/>
                          <a14:backgroundMark x1="17442" y1="19889" x2="17442" y2="19889"/>
                          <a14:backgroundMark x1="18140" y1="18889" x2="18140" y2="18889"/>
                          <a14:backgroundMark x1="19767" y1="18889" x2="19767" y2="18889"/>
                          <a14:backgroundMark x1="85000" y1="24000" x2="85000" y2="24000"/>
                          <a14:backgroundMark x1="85000" y1="23333" x2="85000" y2="23333"/>
                          <a14:backgroundMark x1="85000" y1="22333" x2="85000" y2="22333"/>
                          <a14:backgroundMark x1="85000" y1="21111" x2="85000" y2="21111"/>
                          <a14:backgroundMark x1="82326" y1="19556" x2="82326" y2="19556"/>
                          <a14:backgroundMark x1="86628" y1="24556" x2="86628" y2="24556"/>
                          <a14:backgroundMark x1="86628" y1="25889" x2="86628" y2="25889"/>
                          <a14:backgroundMark x1="87326" y1="27111" x2="87326" y2="27111"/>
                          <a14:backgroundMark x1="14535" y1="22667" x2="14535" y2="22667"/>
                          <a14:backgroundMark x1="13488" y1="23667" x2="13488" y2="24556"/>
                          <a14:backgroundMark x1="13140" y1="25556" x2="13140" y2="25556"/>
                          <a14:backgroundMark x1="11512" y1="27444" x2="11512" y2="27444"/>
                          <a14:backgroundMark x1="11163" y1="27444" x2="11163" y2="27444"/>
                          <a14:backgroundMark x1="9535" y1="29333" x2="9535" y2="29333"/>
                          <a14:backgroundMark x1="9535" y1="30556" x2="9535" y2="30556"/>
                          <a14:backgroundMark x1="8605" y1="34111" x2="8605" y2="34111"/>
                          <a14:backgroundMark x1="7907" y1="36556" x2="7907" y2="37889"/>
                          <a14:backgroundMark x1="89535" y1="29667" x2="90581" y2="29667"/>
                          <a14:backgroundMark x1="90233" y1="31556" x2="90233" y2="31556"/>
                          <a14:backgroundMark x1="90581" y1="31889" x2="90581" y2="31889"/>
                          <a14:backgroundMark x1="92209" y1="36000" x2="92209" y2="3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8" t="16989" r="12178" b="32858"/>
            <a:stretch/>
          </p:blipFill>
          <p:spPr bwMode="auto">
            <a:xfrm>
              <a:off x="323528" y="3249283"/>
              <a:ext cx="1082352" cy="75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35496" y="1700808"/>
            <a:ext cx="264604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dirty="0"/>
              <a:t>Муниципальные образовательные </a:t>
            </a:r>
            <a:r>
              <a:rPr lang="ru-RU" sz="1400" b="1" i="1" dirty="0" smtClean="0"/>
              <a:t>учреждения и учреждения </a:t>
            </a:r>
            <a:r>
              <a:rPr lang="ru-RU" sz="1400" b="1" i="1" dirty="0"/>
              <a:t>культуры и искусства</a:t>
            </a:r>
            <a:endParaRPr lang="ru-RU" sz="1400" b="1" i="1" dirty="0" smtClean="0"/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 smtClean="0"/>
              <a:t>библиотеки </a:t>
            </a:r>
            <a:r>
              <a:rPr lang="ru-RU" sz="1200" i="1" dirty="0"/>
              <a:t>и музеи;</a:t>
            </a:r>
            <a:endParaRPr lang="ru-RU" sz="1200" dirty="0"/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/>
              <a:t>кинотеатры и театры;</a:t>
            </a:r>
            <a:endParaRPr lang="ru-RU" sz="1200" dirty="0"/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/>
              <a:t>дома и дворцы культуры</a:t>
            </a:r>
            <a:r>
              <a:rPr lang="ru-RU" sz="1200" i="1" dirty="0" smtClean="0"/>
              <a:t>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/>
              <a:t>детские дошкольные учреждения;</a:t>
            </a:r>
            <a:endParaRPr lang="ru-RU" sz="1200" dirty="0"/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/>
              <a:t>общеобразовательные школы;</a:t>
            </a:r>
            <a:endParaRPr lang="ru-RU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200" i="1" dirty="0"/>
              <a:t>учреждения среднего и высшего профессионального </a:t>
            </a:r>
            <a:r>
              <a:rPr lang="ru-RU" sz="1200" i="1" dirty="0" smtClean="0"/>
              <a:t>образования.</a:t>
            </a:r>
            <a:endParaRPr lang="ru-RU" sz="1200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4795458" y="4754597"/>
            <a:ext cx="1440000" cy="1440000"/>
            <a:chOff x="4752032" y="2217013"/>
            <a:chExt cx="1440000" cy="1440000"/>
          </a:xfrm>
        </p:grpSpPr>
        <p:sp>
          <p:nvSpPr>
            <p:cNvPr id="23" name="Овал 22"/>
            <p:cNvSpPr/>
            <p:nvPr/>
          </p:nvSpPr>
          <p:spPr>
            <a:xfrm>
              <a:off x="4752032" y="2217013"/>
              <a:ext cx="1440000" cy="1440000"/>
            </a:xfrm>
            <a:prstGeom prst="ellips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1" name="Picture 3" descr="C:\Users\Peretyagin.V\Downloads\img_488723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1224" y1="41853" x2="51224" y2="41853"/>
                          <a14:foregroundMark x1="62041" y1="41853" x2="62041" y2="41853"/>
                          <a14:foregroundMark x1="38878" y1="22709" x2="38878" y2="22709"/>
                          <a14:foregroundMark x1="41837" y1="21894" x2="41837" y2="21894"/>
                          <a14:foregroundMark x1="44796" y1="20978" x2="44796" y2="20978"/>
                          <a14:foregroundMark x1="49388" y1="19043" x2="50000" y2="18839"/>
                          <a14:foregroundMark x1="54082" y1="17821" x2="54082" y2="17821"/>
                          <a14:foregroundMark x1="57041" y1="17413" x2="57755" y2="17617"/>
                          <a14:foregroundMark x1="61122" y1="18024" x2="61122" y2="18024"/>
                          <a14:foregroundMark x1="64592" y1="19043" x2="65204" y2="19348"/>
                          <a14:foregroundMark x1="69286" y1="21283" x2="69286" y2="21283"/>
                          <a14:foregroundMark x1="70408" y1="22505" x2="70408" y2="22505"/>
                          <a14:foregroundMark x1="38571" y1="25051" x2="38367" y2="25560"/>
                          <a14:foregroundMark x1="36633" y1="27189" x2="36633" y2="27189"/>
                          <a14:foregroundMark x1="35816" y1="24847" x2="35816" y2="24847"/>
                          <a14:foregroundMark x1="35816" y1="24033" x2="35816" y2="24033"/>
                          <a14:foregroundMark x1="35816" y1="24033" x2="35816" y2="24033"/>
                          <a14:foregroundMark x1="37347" y1="22098" x2="37347" y2="22098"/>
                          <a14:foregroundMark x1="37959" y1="21894" x2="39082" y2="21894"/>
                          <a14:foregroundMark x1="40510" y1="20570" x2="40510" y2="20570"/>
                          <a14:foregroundMark x1="42449" y1="20163" x2="43776" y2="20163"/>
                          <a14:foregroundMark x1="44796" y1="20163" x2="47245" y2="19552"/>
                          <a14:foregroundMark x1="48469" y1="18635" x2="48469" y2="18635"/>
                          <a14:foregroundMark x1="48673" y1="18432" x2="48673" y2="18432"/>
                          <a14:foregroundMark x1="54490" y1="17413" x2="54490" y2="17413"/>
                          <a14:foregroundMark x1="57959" y1="17210" x2="58776" y2="17413"/>
                          <a14:foregroundMark x1="63673" y1="18228" x2="64796" y2="18839"/>
                          <a14:foregroundMark x1="68061" y1="19348" x2="69082" y2="19756"/>
                          <a14:foregroundMark x1="70204" y1="19959" x2="71020" y2="20774"/>
                          <a14:foregroundMark x1="71633" y1="20774" x2="72551" y2="21079"/>
                          <a14:foregroundMark x1="73571" y1="22098" x2="74694" y2="23422"/>
                          <a14:foregroundMark x1="75102" y1="24236" x2="75102" y2="24236"/>
                          <a14:foregroundMark x1="75510" y1="25051" x2="75510" y2="25051"/>
                          <a14:foregroundMark x1="76224" y1="25764" x2="76837" y2="26782"/>
                          <a14:foregroundMark x1="76837" y1="27902" x2="77449" y2="29124"/>
                          <a14:foregroundMark x1="77449" y1="29124" x2="77449" y2="29124"/>
                          <a14:foregroundMark x1="77857" y1="30041" x2="78061" y2="30652"/>
                          <a14:foregroundMark x1="78265" y1="31059" x2="78265" y2="31059"/>
                          <a14:foregroundMark x1="78367" y1="32587" x2="78367" y2="32587"/>
                          <a14:foregroundMark x1="78571" y1="33605" x2="78571" y2="35132"/>
                          <a14:foregroundMark x1="78571" y1="35336" x2="78571" y2="35336"/>
                          <a14:foregroundMark x1="78265" y1="37271" x2="78265" y2="38187"/>
                          <a14:foregroundMark x1="78265" y1="38187" x2="78265" y2="38187"/>
                          <a14:foregroundMark x1="77653" y1="40937" x2="77245" y2="41853"/>
                          <a14:foregroundMark x1="76837" y1="42261" x2="76837" y2="42261"/>
                          <a14:foregroundMark x1="74694" y1="45214" x2="74694" y2="45214"/>
                          <a14:foregroundMark x1="73367" y1="47352" x2="73367" y2="47352"/>
                          <a14:foregroundMark x1="73163" y1="47352" x2="73163" y2="47352"/>
                          <a14:foregroundMark x1="71020" y1="47556" x2="71020" y2="47556"/>
                          <a14:foregroundMark x1="70816" y1="48167" x2="70000" y2="48676"/>
                          <a14:foregroundMark x1="69082" y1="49287" x2="69082" y2="49287"/>
                          <a14:foregroundMark x1="67143" y1="50407" x2="66735" y2="51018"/>
                          <a14:foregroundMark x1="66735" y1="51018" x2="65918" y2="51426"/>
                          <a14:foregroundMark x1="65408" y1="51629" x2="65408" y2="51629"/>
                          <a14:foregroundMark x1="63265" y1="51833" x2="63265" y2="51833"/>
                          <a14:foregroundMark x1="60306" y1="53768" x2="60306" y2="53768"/>
                          <a14:foregroundMark x1="58163" y1="55092" x2="58163" y2="55092"/>
                          <a14:foregroundMark x1="57449" y1="55295" x2="57449" y2="55295"/>
                          <a14:foregroundMark x1="55816" y1="55295" x2="55816" y2="55295"/>
                          <a14:foregroundMark x1="52755" y1="55703" x2="52143" y2="56314"/>
                          <a14:foregroundMark x1="50204" y1="56314" x2="50204" y2="56314"/>
                          <a14:foregroundMark x1="48878" y1="58248" x2="48878" y2="58248"/>
                          <a14:foregroundMark x1="49592" y1="59165" x2="49592" y2="59165"/>
                          <a14:foregroundMark x1="49796" y1="60896" x2="50000" y2="62118"/>
                          <a14:foregroundMark x1="50000" y1="62627" x2="50000" y2="63238"/>
                          <a14:foregroundMark x1="50000" y1="63442" x2="50408" y2="64766"/>
                          <a14:foregroundMark x1="50816" y1="66395" x2="50816" y2="67515"/>
                          <a14:foregroundMark x1="50816" y1="68534" x2="50816" y2="68534"/>
                          <a14:foregroundMark x1="50816" y1="69450" x2="50816" y2="69450"/>
                          <a14:foregroundMark x1="50816" y1="70876" x2="50816" y2="71996"/>
                          <a14:foregroundMark x1="50612" y1="73320" x2="50204" y2="74949"/>
                          <a14:foregroundMark x1="50000" y1="75153" x2="50000" y2="75153"/>
                          <a14:foregroundMark x1="50408" y1="76273" x2="50816" y2="77088"/>
                          <a14:foregroundMark x1="51020" y1="77800" x2="51020" y2="77800"/>
                          <a14:foregroundMark x1="51735" y1="78615" x2="53163" y2="79022"/>
                          <a14:foregroundMark x1="53163" y1="79226" x2="54490" y2="79532"/>
                          <a14:foregroundMark x1="55816" y1="80550" x2="56429" y2="80957"/>
                          <a14:foregroundMark x1="56429" y1="80957" x2="56224" y2="81466"/>
                          <a14:foregroundMark x1="54898" y1="81874" x2="52959" y2="82077"/>
                          <a14:foregroundMark x1="51735" y1="82077" x2="50612" y2="82281"/>
                          <a14:foregroundMark x1="49796" y1="82281" x2="49796" y2="82281"/>
                          <a14:foregroundMark x1="48469" y1="82281" x2="48469" y2="82281"/>
                          <a14:foregroundMark x1="47857" y1="82281" x2="47857" y2="82281"/>
                          <a14:foregroundMark x1="45918" y1="82077" x2="45918" y2="82077"/>
                          <a14:foregroundMark x1="42857" y1="66599" x2="42857" y2="66599"/>
                          <a14:foregroundMark x1="42857" y1="66599" x2="42857" y2="66599"/>
                          <a14:foregroundMark x1="56020" y1="75458" x2="56020" y2="75458"/>
                          <a14:foregroundMark x1="37755" y1="64257" x2="37755" y2="64257"/>
                          <a14:foregroundMark x1="37143" y1="59369" x2="37143" y2="59369"/>
                          <a14:foregroundMark x1="40306" y1="58045" x2="40306" y2="58045"/>
                          <a14:foregroundMark x1="45306" y1="56619" x2="45306" y2="56619"/>
                          <a14:foregroundMark x1="50816" y1="52953" x2="50816" y2="52953"/>
                          <a14:foregroundMark x1="50000" y1="48676" x2="50000" y2="48676"/>
                          <a14:foregroundMark x1="47041" y1="48167" x2="47041" y2="48167"/>
                          <a14:foregroundMark x1="43367" y1="46538" x2="42449" y2="46029"/>
                          <a14:foregroundMark x1="38163" y1="41344" x2="38163" y2="41344"/>
                          <a14:foregroundMark x1="37755" y1="39613" x2="37755" y2="39613"/>
                          <a14:foregroundMark x1="41020" y1="38391" x2="44184" y2="38391"/>
                          <a14:foregroundMark x1="48061" y1="38187" x2="50408" y2="38187"/>
                          <a14:foregroundMark x1="54286" y1="37780" x2="56837" y2="37678"/>
                          <a14:foregroundMark x1="59388" y1="37271" x2="61837" y2="37067"/>
                          <a14:foregroundMark x1="63265" y1="37067" x2="64388" y2="37475"/>
                          <a14:foregroundMark x1="64796" y1="37678" x2="65000" y2="38187"/>
                          <a14:foregroundMark x1="64184" y1="39206" x2="63061" y2="40326"/>
                          <a14:foregroundMark x1="62449" y1="40733" x2="60306" y2="42057"/>
                          <a14:foregroundMark x1="58571" y1="42668" x2="57041" y2="43686"/>
                          <a14:foregroundMark x1="56020" y1="43992" x2="56020" y2="43992"/>
                          <a14:foregroundMark x1="55408" y1="44603" x2="54286" y2="45214"/>
                          <a14:foregroundMark x1="52959" y1="45418" x2="52347" y2="45621"/>
                          <a14:foregroundMark x1="49592" y1="45825" x2="48673" y2="45825"/>
                          <a14:foregroundMark x1="47449" y1="45825" x2="46531" y2="45621"/>
                          <a14:foregroundMark x1="44796" y1="45010" x2="44796" y2="45010"/>
                          <a14:foregroundMark x1="42245" y1="43483" x2="42245" y2="43483"/>
                          <a14:foregroundMark x1="40510" y1="43279" x2="40510" y2="43279"/>
                          <a14:foregroundMark x1="48469" y1="45825" x2="50000" y2="46741"/>
                          <a14:foregroundMark x1="38367" y1="43075" x2="37551" y2="43075"/>
                          <a14:foregroundMark x1="34490" y1="41548" x2="34082" y2="40937"/>
                          <a14:foregroundMark x1="32143" y1="38595" x2="32143" y2="38595"/>
                          <a14:foregroundMark x1="37627" y1="36271" x2="37627" y2="36271"/>
                          <a14:foregroundMark x1="67119" y1="37627" x2="67119" y2="37627"/>
                          <a14:foregroundMark x1="69831" y1="37627" x2="69831" y2="37627"/>
                          <a14:foregroundMark x1="61017" y1="78644" x2="61017" y2="78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2276872"/>
              <a:ext cx="1224000" cy="1226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6336704" y="4919873"/>
            <a:ext cx="280729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/>
              <a:t>Медицинские учреждения</a:t>
            </a:r>
            <a:r>
              <a:rPr lang="ru-RU" sz="1200" i="1" dirty="0"/>
              <a:t>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/>
              <a:t>поликлиники и больницы;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/>
              <a:t>службы </a:t>
            </a:r>
            <a:r>
              <a:rPr lang="ru-RU" sz="1200" i="1" dirty="0" smtClean="0"/>
              <a:t>санитарно-</a:t>
            </a:r>
            <a:br>
              <a:rPr lang="ru-RU" sz="1200" i="1" dirty="0" smtClean="0"/>
            </a:br>
            <a:r>
              <a:rPr lang="ru-RU" sz="1200" i="1" dirty="0" smtClean="0"/>
              <a:t>эпидемиологического</a:t>
            </a:r>
            <a:br>
              <a:rPr lang="ru-RU" sz="1200" i="1" dirty="0" smtClean="0"/>
            </a:br>
            <a:r>
              <a:rPr lang="ru-RU" sz="1200" i="1" dirty="0" smtClean="0"/>
              <a:t>и </a:t>
            </a:r>
            <a:r>
              <a:rPr lang="ru-RU" sz="1200" i="1" dirty="0"/>
              <a:t>ветеринарного надзора;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i="1" dirty="0"/>
              <a:t>иные лечебно-профилактические </a:t>
            </a:r>
            <a:r>
              <a:rPr lang="ru-RU" sz="1200" i="1" dirty="0" smtClean="0"/>
              <a:t/>
            </a:r>
            <a:br>
              <a:rPr lang="ru-RU" sz="1200" i="1" dirty="0" smtClean="0"/>
            </a:br>
            <a:r>
              <a:rPr lang="ru-RU" sz="1200" i="1" dirty="0" smtClean="0"/>
              <a:t>учреждения</a:t>
            </a:r>
            <a:endParaRPr lang="ru-RU" sz="1200" i="1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2849061" y="4581826"/>
            <a:ext cx="1440000" cy="1440000"/>
            <a:chOff x="2849061" y="4581826"/>
            <a:chExt cx="1440000" cy="1440000"/>
          </a:xfrm>
        </p:grpSpPr>
        <p:sp>
          <p:nvSpPr>
            <p:cNvPr id="12" name="Овал 11"/>
            <p:cNvSpPr/>
            <p:nvPr/>
          </p:nvSpPr>
          <p:spPr>
            <a:xfrm>
              <a:off x="2849061" y="4581826"/>
              <a:ext cx="1440000" cy="1440000"/>
            </a:xfrm>
            <a:prstGeom prst="ellipse">
              <a:avLst/>
            </a:prstGeom>
            <a:ln>
              <a:solidFill>
                <a:srgbClr val="CCAF0A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2" name="Picture 4" descr="C:\Users\Peretyagin.V\Downloads\tranvia_sevilla_sv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7529" y1="18262" x2="17529" y2="18262"/>
                          <a14:foregroundMark x1="46045" y1="11035" x2="46045" y2="11035"/>
                          <a14:foregroundMark x1="53271" y1="11523" x2="53271" y2="11523"/>
                          <a14:foregroundMark x1="72998" y1="10498" x2="72998" y2="10498"/>
                          <a14:backgroundMark x1="18018" y1="19580" x2="18018" y2="19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7" t="6885" r="21614" b="13998"/>
            <a:stretch/>
          </p:blipFill>
          <p:spPr bwMode="auto">
            <a:xfrm>
              <a:off x="3176338" y="4754597"/>
              <a:ext cx="785445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735328" y="4738271"/>
            <a:ext cx="239651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Транспорт:</a:t>
            </a:r>
            <a:endParaRPr lang="ru-RU" sz="1400" b="1" i="1" dirty="0"/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 smtClean="0"/>
              <a:t>остановки ;</a:t>
            </a:r>
            <a:endParaRPr lang="ru-RU" sz="1200" i="1" dirty="0"/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 smtClean="0"/>
              <a:t>станции и платформы;</a:t>
            </a:r>
            <a:endParaRPr lang="ru-RU" sz="1200" i="1" dirty="0"/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 smtClean="0"/>
              <a:t>здания и сооружения;</a:t>
            </a:r>
            <a:endParaRPr lang="ru-RU" sz="1200" i="1" dirty="0"/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 smtClean="0"/>
              <a:t>дороги.</a:t>
            </a:r>
            <a:endParaRPr lang="ru-RU" sz="1200" i="1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5868304" y="2780928"/>
            <a:ext cx="1440000" cy="1440000"/>
            <a:chOff x="4140032" y="4365264"/>
            <a:chExt cx="1440000" cy="1440000"/>
          </a:xfrm>
        </p:grpSpPr>
        <p:sp>
          <p:nvSpPr>
            <p:cNvPr id="21" name="Овал 20"/>
            <p:cNvSpPr/>
            <p:nvPr/>
          </p:nvSpPr>
          <p:spPr>
            <a:xfrm>
              <a:off x="4140032" y="4365264"/>
              <a:ext cx="1440000" cy="1440000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3" name="Picture 5" descr="C:\Users\Peretyagin.V\Downloads\back-forth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8887" y1="41895" x2="58887" y2="41895"/>
                          <a14:foregroundMark x1="50586" y1="40430" x2="50586" y2="404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032" y="4432173"/>
              <a:ext cx="1270000" cy="1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7388577" y="2703111"/>
            <a:ext cx="17554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/>
              <a:t>Объекты сельского хозяйства: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/>
              <a:t>теплицы;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/>
              <a:t>инкубаторы и птицефабрики;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i="1" dirty="0"/>
              <a:t>свинарники и </a:t>
            </a:r>
            <a:r>
              <a:rPr lang="ru-RU" sz="1200" i="1" dirty="0" smtClean="0"/>
              <a:t/>
            </a:r>
            <a:br>
              <a:rPr lang="ru-RU" sz="1200" i="1" dirty="0" smtClean="0"/>
            </a:br>
            <a:r>
              <a:rPr lang="ru-RU" sz="1200" i="1" dirty="0" smtClean="0"/>
              <a:t>коровники</a:t>
            </a:r>
            <a:endParaRPr lang="ru-RU" sz="1200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08104" y="1412849"/>
            <a:ext cx="322017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/>
              <a:t>Промышленные </a:t>
            </a:r>
            <a:r>
              <a:rPr lang="ru-RU" sz="1400" b="1" i="1" dirty="0" smtClean="0"/>
              <a:t>предприятия и</a:t>
            </a:r>
            <a:br>
              <a:rPr lang="ru-RU" sz="1400" b="1" i="1" dirty="0" smtClean="0"/>
            </a:br>
            <a:r>
              <a:rPr lang="ru-RU" sz="1400" b="1" i="1" dirty="0" smtClean="0"/>
              <a:t>объекты </a:t>
            </a:r>
            <a:r>
              <a:rPr lang="ru-RU" sz="1400" b="1" i="1" dirty="0"/>
              <a:t>военного назначения</a:t>
            </a:r>
            <a:r>
              <a:rPr lang="ru-RU" sz="1200" i="1" dirty="0"/>
              <a:t>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dirty="0"/>
              <a:t>склады </a:t>
            </a:r>
            <a:r>
              <a:rPr lang="ru-RU" sz="1200" i="1" dirty="0" smtClean="0"/>
              <a:t>хранения;</a:t>
            </a:r>
            <a:endParaRPr lang="ru-RU" sz="1200" i="1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200" i="1" dirty="0" smtClean="0"/>
              <a:t>помещения военно-производственные.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156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49480" y="4995112"/>
            <a:ext cx="864096" cy="86409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598" y="1340768"/>
            <a:ext cx="8291264" cy="82274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1800" i="1" dirty="0"/>
              <a:t>К главным барьерам, препятствующим </a:t>
            </a:r>
            <a:r>
              <a:rPr lang="ru-RU" sz="1800" i="1" dirty="0" smtClean="0"/>
              <a:t>росту сегмента рынка интеллектуальных систем управления, </a:t>
            </a:r>
            <a:r>
              <a:rPr lang="ru-RU" sz="1800" i="1" dirty="0"/>
              <a:t>относятся</a:t>
            </a:r>
            <a:r>
              <a:rPr lang="ru-RU" sz="1800" i="1" dirty="0" smtClean="0"/>
              <a:t>:</a:t>
            </a:r>
            <a:endParaRPr lang="ru-RU" sz="18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7308254" y="2672872"/>
            <a:ext cx="1462951" cy="2436945"/>
            <a:chOff x="7308254" y="2960904"/>
            <a:chExt cx="1462951" cy="2436945"/>
          </a:xfrm>
        </p:grpSpPr>
        <p:pic>
          <p:nvPicPr>
            <p:cNvPr id="3074" name="Picture 2" descr="https://moskva.praspan.ru/upload/iblock/b47/b47b6ed169729625ec4986a6642d63b5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2000" y1="28714" x2="62000" y2="28714"/>
                          <a14:foregroundMark x1="69429" y1="35714" x2="69429" y2="35714"/>
                          <a14:foregroundMark x1="71571" y1="43000" x2="71571" y2="43000"/>
                          <a14:foregroundMark x1="73143" y1="53143" x2="73143" y2="53143"/>
                          <a14:foregroundMark x1="67857" y1="51571" x2="67857" y2="51571"/>
                          <a14:foregroundMark x1="71000" y1="56857" x2="71000" y2="56857"/>
                          <a14:foregroundMark x1="72714" y1="63143" x2="72714" y2="63143"/>
                          <a14:foregroundMark x1="41429" y1="48857" x2="41429" y2="48857"/>
                          <a14:foregroundMark x1="43000" y1="53571" x2="43000" y2="53571"/>
                          <a14:foregroundMark x1="37714" y1="57286" x2="37714" y2="57286"/>
                          <a14:foregroundMark x1="42429" y1="62571" x2="42429" y2="62571"/>
                          <a14:foregroundMark x1="46714" y1="62143" x2="46714" y2="62143"/>
                          <a14:foregroundMark x1="49857" y1="65286" x2="49857" y2="65286"/>
                          <a14:foregroundMark x1="48857" y1="66286" x2="48857" y2="66286"/>
                          <a14:foregroundMark x1="46714" y1="69571" x2="46714" y2="69571"/>
                          <a14:foregroundMark x1="46143" y1="69571" x2="46143" y2="69571"/>
                          <a14:foregroundMark x1="42000" y1="70000" x2="39286" y2="71143"/>
                          <a14:foregroundMark x1="38286" y1="71143" x2="36143" y2="71143"/>
                          <a14:foregroundMark x1="34571" y1="65857" x2="34571" y2="65857"/>
                          <a14:foregroundMark x1="46714" y1="53571" x2="46714" y2="53571"/>
                          <a14:foregroundMark x1="53143" y1="56286" x2="53143" y2="56286"/>
                          <a14:foregroundMark x1="30286" y1="65857" x2="30286" y2="65857"/>
                          <a14:foregroundMark x1="22857" y1="52143" x2="22857" y2="52143"/>
                          <a14:foregroundMark x1="23000" y1="50000" x2="23000" y2="50000"/>
                          <a14:foregroundMark x1="23000" y1="49143" x2="23571" y2="48571"/>
                          <a14:foregroundMark x1="24571" y1="47714" x2="25286" y2="47429"/>
                          <a14:foregroundMark x1="26286" y1="46571" x2="27857" y2="46429"/>
                          <a14:foregroundMark x1="29857" y1="45571" x2="29857" y2="45571"/>
                          <a14:foregroundMark x1="31429" y1="45000" x2="32286" y2="45000"/>
                          <a14:foregroundMark x1="34286" y1="45000" x2="35714" y2="45000"/>
                          <a14:foregroundMark x1="37571" y1="45286" x2="39429" y2="45571"/>
                          <a14:foregroundMark x1="42000" y1="45714" x2="44429" y2="45857"/>
                          <a14:foregroundMark x1="46714" y1="45857" x2="47286" y2="46000"/>
                          <a14:foregroundMark x1="48000" y1="46000" x2="48571" y2="46429"/>
                          <a14:foregroundMark x1="49714" y1="46857" x2="50143" y2="47000"/>
                          <a14:foregroundMark x1="51143" y1="47000" x2="52000" y2="47000"/>
                          <a14:foregroundMark x1="53143" y1="47429" x2="54571" y2="47571"/>
                          <a14:foregroundMark x1="57143" y1="47429" x2="58571" y2="47429"/>
                          <a14:foregroundMark x1="59571" y1="47429" x2="59571" y2="47429"/>
                          <a14:foregroundMark x1="61286" y1="47571" x2="61286" y2="47571"/>
                          <a14:foregroundMark x1="62714" y1="47714" x2="63286" y2="47714"/>
                          <a14:foregroundMark x1="65000" y1="47714" x2="65571" y2="47714"/>
                          <a14:foregroundMark x1="66857" y1="47714" x2="67286" y2="47857"/>
                          <a14:foregroundMark x1="68857" y1="47714" x2="68857" y2="47714"/>
                          <a14:foregroundMark x1="69857" y1="47571" x2="70286" y2="47571"/>
                          <a14:foregroundMark x1="71286" y1="47000" x2="72286" y2="46857"/>
                          <a14:foregroundMark x1="73000" y1="46000" x2="73429" y2="46000"/>
                          <a14:foregroundMark x1="74143" y1="45714" x2="74143" y2="45714"/>
                          <a14:foregroundMark x1="75000" y1="45571" x2="75429" y2="45429"/>
                          <a14:foregroundMark x1="76429" y1="44286" x2="76429" y2="44286"/>
                          <a14:foregroundMark x1="76429" y1="43286" x2="76429" y2="41857"/>
                          <a14:foregroundMark x1="76143" y1="40714" x2="76143" y2="40286"/>
                          <a14:foregroundMark x1="76143" y1="39143" x2="76143" y2="39143"/>
                          <a14:foregroundMark x1="74000" y1="39000" x2="73000" y2="39000"/>
                          <a14:foregroundMark x1="71857" y1="39000" x2="69000" y2="39000"/>
                          <a14:foregroundMark x1="68000" y1="39143" x2="66000" y2="39429"/>
                          <a14:foregroundMark x1="64000" y1="39857" x2="62571" y2="40429"/>
                          <a14:foregroundMark x1="60857" y1="40571" x2="59143" y2="40857"/>
                          <a14:foregroundMark x1="58286" y1="40857" x2="58286" y2="40857"/>
                          <a14:foregroundMark x1="55429" y1="40714" x2="55429" y2="40714"/>
                          <a14:foregroundMark x1="52000" y1="39857" x2="50714" y2="39714"/>
                          <a14:foregroundMark x1="49857" y1="39286" x2="49000" y2="39000"/>
                          <a14:foregroundMark x1="48571" y1="38286" x2="48000" y2="37143"/>
                          <a14:foregroundMark x1="48000" y1="36143" x2="48000" y2="35286"/>
                          <a14:foregroundMark x1="48000" y1="34143" x2="48143" y2="33286"/>
                          <a14:foregroundMark x1="48286" y1="32286" x2="49714" y2="31714"/>
                          <a14:foregroundMark x1="51286" y1="31286" x2="56143" y2="31857"/>
                          <a14:foregroundMark x1="59286" y1="32286" x2="62000" y2="32714"/>
                          <a14:foregroundMark x1="63571" y1="32714" x2="65429" y2="32857"/>
                          <a14:foregroundMark x1="69286" y1="32143" x2="70857" y2="32143"/>
                          <a14:foregroundMark x1="73143" y1="31857" x2="74429" y2="31429"/>
                          <a14:foregroundMark x1="75286" y1="31286" x2="76286" y2="30857"/>
                          <a14:foregroundMark x1="77000" y1="30286" x2="76571" y2="29857"/>
                          <a14:foregroundMark x1="73857" y1="28143" x2="72714" y2="27143"/>
                          <a14:foregroundMark x1="69857" y1="26714" x2="68286" y2="26714"/>
                          <a14:foregroundMark x1="63857" y1="26000" x2="62286" y2="25857"/>
                          <a14:foregroundMark x1="61286" y1="25857" x2="59571" y2="26000"/>
                          <a14:foregroundMark x1="59143" y1="26000" x2="57286" y2="26429"/>
                          <a14:foregroundMark x1="55429" y1="26714" x2="53286" y2="27000"/>
                          <a14:foregroundMark x1="51857" y1="27429" x2="51857" y2="27429"/>
                          <a14:foregroundMark x1="76571" y1="48714" x2="76571" y2="48714"/>
                          <a14:foregroundMark x1="76429" y1="49714" x2="76429" y2="50714"/>
                          <a14:foregroundMark x1="76429" y1="51714" x2="76429" y2="51714"/>
                          <a14:foregroundMark x1="76286" y1="52000" x2="73571" y2="52857"/>
                          <a14:foregroundMark x1="71714" y1="52857" x2="70429" y2="53000"/>
                          <a14:foregroundMark x1="68714" y1="53286" x2="66429" y2="53714"/>
                          <a14:foregroundMark x1="65857" y1="53714" x2="62571" y2="53857"/>
                          <a14:foregroundMark x1="61143" y1="53857" x2="58571" y2="54429"/>
                          <a14:foregroundMark x1="58143" y1="54429" x2="58143" y2="54429"/>
                          <a14:foregroundMark x1="57429" y1="55857" x2="57143" y2="57143"/>
                          <a14:foregroundMark x1="57143" y1="58286" x2="57571" y2="59000"/>
                          <a14:foregroundMark x1="58571" y1="59429" x2="59857" y2="61429"/>
                          <a14:foregroundMark x1="59857" y1="61429" x2="61857" y2="60857"/>
                          <a14:foregroundMark x1="62714" y1="60571" x2="63857" y2="60571"/>
                          <a14:foregroundMark x1="66857" y1="60571" x2="69571" y2="60143"/>
                          <a14:foregroundMark x1="70429" y1="59714" x2="72000" y2="59714"/>
                          <a14:foregroundMark x1="72429" y1="59714" x2="72429" y2="59714"/>
                          <a14:foregroundMark x1="73571" y1="59429" x2="75429" y2="59429"/>
                          <a14:foregroundMark x1="76714" y1="59571" x2="76714" y2="59571"/>
                          <a14:foregroundMark x1="77286" y1="56429" x2="77429" y2="57000"/>
                          <a14:foregroundMark x1="77000" y1="60286" x2="77000" y2="60286"/>
                          <a14:foregroundMark x1="76000" y1="60000" x2="74143" y2="60000"/>
                          <a14:foregroundMark x1="71857" y1="60714" x2="69857" y2="61571"/>
                          <a14:foregroundMark x1="68000" y1="61571" x2="66857" y2="61857"/>
                          <a14:foregroundMark x1="65429" y1="62143" x2="63857" y2="62571"/>
                          <a14:foregroundMark x1="60714" y1="66286" x2="60714" y2="66714"/>
                          <a14:foregroundMark x1="60714" y1="66857" x2="63286" y2="66714"/>
                          <a14:foregroundMark x1="65714" y1="66286" x2="67714" y2="65857"/>
                          <a14:foregroundMark x1="55143" y1="72571" x2="55143" y2="72571"/>
                          <a14:foregroundMark x1="53143" y1="73286" x2="51429" y2="73286"/>
                          <a14:foregroundMark x1="49143" y1="73429" x2="49143" y2="73429"/>
                          <a14:foregroundMark x1="46571" y1="73714" x2="45143" y2="73714"/>
                          <a14:foregroundMark x1="43571" y1="73429" x2="42000" y2="73286"/>
                          <a14:foregroundMark x1="40571" y1="73286" x2="38857" y2="73143"/>
                          <a14:foregroundMark x1="37143" y1="73143" x2="36429" y2="73143"/>
                          <a14:foregroundMark x1="31143" y1="73857" x2="31143" y2="73857"/>
                          <a14:foregroundMark x1="29857" y1="73429" x2="29857" y2="73429"/>
                          <a14:foregroundMark x1="27143" y1="71571" x2="27143" y2="71571"/>
                          <a14:foregroundMark x1="25571" y1="69000" x2="25571" y2="69000"/>
                          <a14:foregroundMark x1="26000" y1="66857" x2="26857" y2="66714"/>
                          <a14:foregroundMark x1="28143" y1="65857" x2="28143" y2="65857"/>
                          <a14:foregroundMark x1="28000" y1="59429" x2="28000" y2="59429"/>
                          <a14:foregroundMark x1="28714" y1="57286" x2="29286" y2="57286"/>
                          <a14:foregroundMark x1="34571" y1="57571" x2="36143" y2="5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254" y="2960904"/>
              <a:ext cx="144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7308304" y="4474519"/>
              <a:ext cx="1462901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ru-RU" i="1" dirty="0" smtClean="0">
                  <a:solidFill>
                    <a:schemeClr val="bg1"/>
                  </a:solidFill>
                </a:rPr>
                <a:t>Высокая</a:t>
              </a:r>
              <a:br>
                <a:rPr lang="ru-RU" i="1" dirty="0" smtClean="0">
                  <a:solidFill>
                    <a:schemeClr val="bg1"/>
                  </a:solidFill>
                </a:rPr>
              </a:br>
              <a:r>
                <a:rPr lang="ru-RU" i="1" dirty="0" smtClean="0">
                  <a:solidFill>
                    <a:schemeClr val="bg1"/>
                  </a:solidFill>
                </a:rPr>
                <a:t>стоимость</a:t>
              </a:r>
              <a:br>
                <a:rPr lang="ru-RU" i="1" dirty="0" smtClean="0">
                  <a:solidFill>
                    <a:schemeClr val="bg1"/>
                  </a:solidFill>
                </a:rPr>
              </a:br>
              <a:r>
                <a:rPr lang="ru-RU" i="1" dirty="0" smtClean="0">
                  <a:solidFill>
                    <a:schemeClr val="bg1"/>
                  </a:solidFill>
                </a:rPr>
                <a:t>систем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23529" y="3501008"/>
            <a:ext cx="5810920" cy="1231106"/>
            <a:chOff x="508771" y="3789120"/>
            <a:chExt cx="5810920" cy="1231106"/>
          </a:xfrm>
        </p:grpSpPr>
        <p:pic>
          <p:nvPicPr>
            <p:cNvPr id="3076" name="Picture 4" descr="https://e7.pngegg.com/pngimages/365/665/png-clipart-computer-icons-newspaper-web-feed-news-corporation-saudi-standards-metrology-and-quality-organization-blue-image-file-formats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0000">
                          <a14:foregroundMark x1="38778" y1="27778" x2="38778" y2="27778"/>
                          <a14:foregroundMark x1="37222" y1="44306" x2="37222" y2="44306"/>
                          <a14:foregroundMark x1="41444" y1="39722" x2="41444" y2="39722"/>
                          <a14:foregroundMark x1="41444" y1="43611" x2="41444" y2="43611"/>
                          <a14:foregroundMark x1="40889" y1="35000" x2="40889" y2="35000"/>
                          <a14:foregroundMark x1="41444" y1="34444" x2="41444" y2="34444"/>
                          <a14:foregroundMark x1="43000" y1="31111" x2="43000" y2="31111"/>
                          <a14:foregroundMark x1="43000" y1="25139" x2="43000" y2="25139"/>
                          <a14:foregroundMark x1="42444" y1="23194" x2="42444" y2="23194"/>
                          <a14:foregroundMark x1="46222" y1="18472" x2="48889" y2="18472"/>
                          <a14:foregroundMark x1="53556" y1="17222" x2="53556" y2="17222"/>
                          <a14:foregroundMark x1="58333" y1="16528" x2="58333" y2="16528"/>
                          <a14:foregroundMark x1="58333" y1="16528" x2="58333" y2="16528"/>
                          <a14:foregroundMark x1="58889" y1="31111" x2="58889" y2="33056"/>
                          <a14:foregroundMark x1="69000" y1="45000" x2="69000" y2="45000"/>
                          <a14:foregroundMark x1="60444" y1="37083" x2="60444" y2="37083"/>
                          <a14:foregroundMark x1="55222" y1="39722" x2="55222" y2="39722"/>
                          <a14:foregroundMark x1="58111" y1="36389" x2="58111" y2="36389"/>
                          <a14:foregroundMark x1="59778" y1="36667" x2="59778" y2="36667"/>
                          <a14:foregroundMark x1="61222" y1="30694" x2="61222" y2="30694"/>
                          <a14:foregroundMark x1="53111" y1="30694" x2="53111" y2="30694"/>
                          <a14:foregroundMark x1="52111" y1="36250" x2="52111" y2="36250"/>
                          <a14:foregroundMark x1="54556" y1="35694" x2="54556" y2="35694"/>
                          <a14:foregroundMark x1="61000" y1="35833" x2="61000" y2="35833"/>
                          <a14:foregroundMark x1="58778" y1="41389" x2="58778" y2="41389"/>
                          <a14:foregroundMark x1="56778" y1="46528" x2="56778" y2="46528"/>
                          <a14:foregroundMark x1="57667" y1="45417" x2="57667" y2="45417"/>
                          <a14:foregroundMark x1="58889" y1="45417" x2="58889" y2="45417"/>
                          <a14:foregroundMark x1="73889" y1="49444" x2="73889" y2="49444"/>
                          <a14:foregroundMark x1="77111" y1="46667" x2="77667" y2="45972"/>
                          <a14:foregroundMark x1="79889" y1="43194" x2="79889" y2="43194"/>
                          <a14:foregroundMark x1="82444" y1="39861" x2="82444" y2="39861"/>
                          <a14:foregroundMark x1="83778" y1="38889" x2="83778" y2="38889"/>
                          <a14:foregroundMark x1="73444" y1="52361" x2="73444" y2="52361"/>
                          <a14:foregroundMark x1="74889" y1="50000" x2="75444" y2="49583"/>
                          <a14:foregroundMark x1="71556" y1="54722" x2="71556" y2="54722"/>
                          <a14:foregroundMark x1="70000" y1="56944" x2="70000" y2="56944"/>
                          <a14:foregroundMark x1="69333" y1="58472" x2="69333" y2="58472"/>
                          <a14:foregroundMark x1="68444" y1="57500" x2="67333" y2="56944"/>
                          <a14:foregroundMark x1="66000" y1="56250" x2="66000" y2="56250"/>
                          <a14:foregroundMark x1="73444" y1="63194" x2="73444" y2="63194"/>
                          <a14:foregroundMark x1="73444" y1="64167" x2="73444" y2="65139"/>
                          <a14:foregroundMark x1="73333" y1="67778" x2="73667" y2="68889"/>
                          <a14:foregroundMark x1="73667" y1="69444" x2="73556" y2="70833"/>
                          <a14:foregroundMark x1="73556" y1="71250" x2="73556" y2="72083"/>
                          <a14:foregroundMark x1="73222" y1="73194" x2="73222" y2="73194"/>
                          <a14:foregroundMark x1="69889" y1="76250" x2="69889" y2="76250"/>
                          <a14:foregroundMark x1="67000" y1="75833" x2="67000" y2="75833"/>
                          <a14:foregroundMark x1="66222" y1="75833" x2="65222" y2="75833"/>
                          <a14:foregroundMark x1="63778" y1="75694" x2="63444" y2="75694"/>
                          <a14:foregroundMark x1="61222" y1="75694" x2="61222" y2="75694"/>
                          <a14:foregroundMark x1="56222" y1="75694" x2="56222" y2="75694"/>
                          <a14:foregroundMark x1="54000" y1="75694" x2="53444" y2="75833"/>
                          <a14:foregroundMark x1="49333" y1="75833" x2="49333" y2="75833"/>
                          <a14:foregroundMark x1="47111" y1="73750" x2="47111" y2="73750"/>
                          <a14:foregroundMark x1="45000" y1="72778" x2="45000" y2="72778"/>
                          <a14:foregroundMark x1="43111" y1="71667" x2="42667" y2="71250"/>
                          <a14:foregroundMark x1="41556" y1="70278" x2="41556" y2="70278"/>
                          <a14:foregroundMark x1="40778" y1="68889" x2="40556" y2="67917"/>
                          <a14:foregroundMark x1="39889" y1="66250" x2="39889" y2="65694"/>
                          <a14:foregroundMark x1="39889" y1="63056" x2="39667" y2="61944"/>
                          <a14:foregroundMark x1="38667" y1="59306" x2="38667" y2="59306"/>
                          <a14:foregroundMark x1="38667" y1="57361" x2="38667" y2="56528"/>
                          <a14:foregroundMark x1="38778" y1="53194" x2="39000" y2="52222"/>
                          <a14:foregroundMark x1="39444" y1="50556" x2="39444" y2="50556"/>
                          <a14:foregroundMark x1="39889" y1="48472" x2="39889" y2="48472"/>
                          <a14:foregroundMark x1="40222" y1="46111" x2="40222" y2="45000"/>
                          <a14:foregroundMark x1="38111" y1="41389" x2="37778" y2="39861"/>
                          <a14:foregroundMark x1="36889" y1="36667" x2="36778" y2="35833"/>
                          <a14:foregroundMark x1="36000" y1="33194" x2="35444" y2="31111"/>
                          <a14:foregroundMark x1="35222" y1="29722" x2="35222" y2="28889"/>
                          <a14:foregroundMark x1="36111" y1="25694" x2="37222" y2="22639"/>
                          <a14:foregroundMark x1="37444" y1="22222" x2="37444" y2="22222"/>
                          <a14:foregroundMark x1="39333" y1="21944" x2="44889" y2="21944"/>
                          <a14:foregroundMark x1="50667" y1="21111" x2="51444" y2="21111"/>
                          <a14:foregroundMark x1="53444" y1="20833" x2="53444" y2="20833"/>
                          <a14:foregroundMark x1="53889" y1="20694" x2="53889" y2="20694"/>
                          <a14:foregroundMark x1="63889" y1="21944" x2="63889" y2="21944"/>
                          <a14:foregroundMark x1="66667" y1="22500" x2="66667" y2="22500"/>
                          <a14:foregroundMark x1="68556" y1="22222" x2="69778" y2="21944"/>
                          <a14:foregroundMark x1="70000" y1="21944" x2="70667" y2="21944"/>
                          <a14:foregroundMark x1="71556" y1="21944" x2="72111" y2="22639"/>
                          <a14:foregroundMark x1="72889" y1="23194" x2="73444" y2="25000"/>
                          <a14:foregroundMark x1="73556" y1="25694" x2="73889" y2="28056"/>
                          <a14:foregroundMark x1="73556" y1="29306" x2="73444" y2="32222"/>
                          <a14:foregroundMark x1="73444" y1="33194" x2="73889" y2="35278"/>
                          <a14:foregroundMark x1="73889" y1="36667" x2="73444" y2="38194"/>
                          <a14:foregroundMark x1="73333" y1="39722" x2="73333" y2="40694"/>
                          <a14:foregroundMark x1="73333" y1="42639" x2="73333" y2="42639"/>
                          <a14:foregroundMark x1="33000" y1="26528" x2="33000" y2="26528"/>
                          <a14:foregroundMark x1="32000" y1="26667" x2="31667" y2="28889"/>
                          <a14:foregroundMark x1="32000" y1="31250" x2="32778" y2="33056"/>
                          <a14:foregroundMark x1="33111" y1="34583" x2="33333" y2="36111"/>
                          <a14:foregroundMark x1="33444" y1="37500" x2="33667" y2="38750"/>
                          <a14:foregroundMark x1="34000" y1="41528" x2="34333" y2="43333"/>
                          <a14:foregroundMark x1="34444" y1="44444" x2="34444" y2="46111"/>
                          <a14:foregroundMark x1="48444" y1="70417" x2="48444" y2="70417"/>
                          <a14:foregroundMark x1="49000" y1="70833" x2="50111" y2="72083"/>
                          <a14:foregroundMark x1="51000" y1="72778" x2="51111" y2="73750"/>
                          <a14:foregroundMark x1="44556" y1="82083" x2="44556" y2="82083"/>
                          <a14:foregroundMark x1="33667" y1="83611" x2="33667" y2="83611"/>
                          <a14:foregroundMark x1="38222" y1="83333" x2="38222" y2="83333"/>
                          <a14:foregroundMark x1="41222" y1="82083" x2="41778" y2="81806"/>
                          <a14:foregroundMark x1="43000" y1="80833" x2="43000" y2="80833"/>
                          <a14:foregroundMark x1="27556" y1="69444" x2="27556" y2="69444"/>
                          <a14:foregroundMark x1="26667" y1="67083" x2="26667" y2="67083"/>
                          <a14:foregroundMark x1="25778" y1="63333" x2="25778" y2="63333"/>
                          <a14:foregroundMark x1="25444" y1="60139" x2="25444" y2="60139"/>
                          <a14:foregroundMark x1="22889" y1="51806" x2="22889" y2="51806"/>
                          <a14:foregroundMark x1="20889" y1="43194" x2="20889" y2="43194"/>
                          <a14:foregroundMark x1="20444" y1="40000" x2="20444" y2="40000"/>
                          <a14:foregroundMark x1="19444" y1="34583" x2="19444" y2="34583"/>
                          <a14:foregroundMark x1="20889" y1="32778" x2="21333" y2="32778"/>
                          <a14:foregroundMark x1="23889" y1="32083" x2="24444" y2="32083"/>
                          <a14:foregroundMark x1="66369" y1="30224" x2="66369" y2="30224"/>
                          <a14:foregroundMark x1="54167" y1="41045" x2="54167" y2="41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8" r="10026"/>
            <a:stretch/>
          </p:blipFill>
          <p:spPr bwMode="auto">
            <a:xfrm>
              <a:off x="5199550" y="3846673"/>
              <a:ext cx="1120141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508771" y="3789120"/>
              <a:ext cx="4639293" cy="123110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ru-RU" sz="1400" b="1" i="1" dirty="0" smtClean="0">
                  <a:solidFill>
                    <a:schemeClr val="bg1"/>
                  </a:solidFill>
                </a:rPr>
                <a:t>2. Отсутствие стандартов:</a:t>
              </a:r>
            </a:p>
            <a:p>
              <a:r>
                <a:rPr lang="ru-RU" sz="1200" i="1" dirty="0" smtClean="0">
                  <a:solidFill>
                    <a:schemeClr val="bg1"/>
                  </a:solidFill>
                </a:rPr>
                <a:t>каждая </a:t>
              </a:r>
              <a:r>
                <a:rPr lang="ru-RU" sz="1200" i="1" dirty="0">
                  <a:solidFill>
                    <a:schemeClr val="bg1"/>
                  </a:solidFill>
                </a:rPr>
                <a:t>компания развивает свою технологию, которые не всегда сочетаются друг с другом, в результате оборудование разных производителей может быть несовместимым, что усложняет процесс проектирования системы и может сказываться на ее 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функциональности.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23528" y="2276872"/>
            <a:ext cx="5810921" cy="1116000"/>
            <a:chOff x="812799" y="2853056"/>
            <a:chExt cx="5810921" cy="1116000"/>
          </a:xfrm>
        </p:grpSpPr>
        <p:pic>
          <p:nvPicPr>
            <p:cNvPr id="3078" name="Picture 6" descr="https://e7.pngegg.com/pngimages/831/502/png-clipart-advertising-service-trademark-coupon-icon-economy-blue-text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10000" r="90000">
                          <a14:foregroundMark x1="49778" y1="38040" x2="49778" y2="38040"/>
                          <a14:foregroundMark x1="50667" y1="38040" x2="50667" y2="38040"/>
                          <a14:foregroundMark x1="48778" y1="35123" x2="48778" y2="35123"/>
                          <a14:foregroundMark x1="47889" y1="33606" x2="47889" y2="33606"/>
                          <a14:foregroundMark x1="45889" y1="31739" x2="45889" y2="31739"/>
                          <a14:foregroundMark x1="46778" y1="28821" x2="47222" y2="28471"/>
                          <a14:foregroundMark x1="47889" y1="27188" x2="47889" y2="27188"/>
                          <a14:foregroundMark x1="46778" y1="41190" x2="46778" y2="41190"/>
                          <a14:foregroundMark x1="38000" y1="60560" x2="38000" y2="60560"/>
                          <a14:foregroundMark x1="46556" y1="65928" x2="46556" y2="65928"/>
                          <a14:foregroundMark x1="55000" y1="63711" x2="55000" y2="63711"/>
                          <a14:foregroundMark x1="65222" y1="57293" x2="65222" y2="57293"/>
                          <a14:foregroundMark x1="64778" y1="47608" x2="64778" y2="47608"/>
                          <a14:foregroundMark x1="63778" y1="61727" x2="63778" y2="61727"/>
                          <a14:foregroundMark x1="64111" y1="67095" x2="64111" y2="67095"/>
                          <a14:foregroundMark x1="64111" y1="67095" x2="64111" y2="64527"/>
                          <a14:foregroundMark x1="64111" y1="62077" x2="64111" y2="58343"/>
                          <a14:foregroundMark x1="64000" y1="56476" x2="63889" y2="54959"/>
                          <a14:foregroundMark x1="63444" y1="52859" x2="63444" y2="52042"/>
                          <a14:foregroundMark x1="63778" y1="50525" x2="63778" y2="50525"/>
                          <a14:foregroundMark x1="55556" y1="59743" x2="55556" y2="59743"/>
                          <a14:foregroundMark x1="55667" y1="58343" x2="56222" y2="57293"/>
                          <a14:foregroundMark x1="57111" y1="54376" x2="57111" y2="54376"/>
                          <a14:foregroundMark x1="56111" y1="56476" x2="55889" y2="61144"/>
                          <a14:foregroundMark x1="55556" y1="64644" x2="55556" y2="66628"/>
                          <a14:foregroundMark x1="46556" y1="68028" x2="46556" y2="68028"/>
                          <a14:foregroundMark x1="46111" y1="64994" x2="46111" y2="64411"/>
                          <a14:foregroundMark x1="46111" y1="62777" x2="46111" y2="62777"/>
                          <a14:foregroundMark x1="45889" y1="61377" x2="45889" y2="61377"/>
                          <a14:foregroundMark x1="37444" y1="67095" x2="37444" y2="67095"/>
                          <a14:foregroundMark x1="37111" y1="64994" x2="37000" y2="63827"/>
                          <a14:foregroundMark x1="37444" y1="62077" x2="37444" y2="60793"/>
                          <a14:foregroundMark x1="37778" y1="57876" x2="37778" y2="578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8" t="7305" r="10185" b="8076"/>
            <a:stretch/>
          </p:blipFill>
          <p:spPr bwMode="auto">
            <a:xfrm>
              <a:off x="812799" y="2853056"/>
              <a:ext cx="1116000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2051720" y="2887836"/>
              <a:ext cx="4572000" cy="104644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lvl="0"/>
              <a:r>
                <a:rPr lang="ru-RU" sz="1400" b="1" i="1" dirty="0" smtClean="0">
                  <a:solidFill>
                    <a:schemeClr val="bg1"/>
                  </a:solidFill>
                </a:rPr>
                <a:t>1. Нестабильная </a:t>
              </a:r>
              <a:r>
                <a:rPr lang="ru-RU" sz="1400" b="1" i="1" dirty="0">
                  <a:solidFill>
                    <a:schemeClr val="bg1"/>
                  </a:solidFill>
                </a:rPr>
                <a:t>экономическая </a:t>
              </a:r>
              <a:r>
                <a:rPr lang="ru-RU" sz="1400" b="1" i="1" dirty="0" smtClean="0">
                  <a:solidFill>
                    <a:schemeClr val="bg1"/>
                  </a:solidFill>
                </a:rPr>
                <a:t>ситуация: </a:t>
              </a:r>
            </a:p>
            <a:p>
              <a:pPr marL="171450" lvl="0" indent="-171450">
                <a:buFont typeface="Arial" pitchFamily="34" charset="0"/>
                <a:buChar char="•"/>
              </a:pPr>
              <a:r>
                <a:rPr lang="ru-RU" sz="1200" i="1" dirty="0" smtClean="0">
                  <a:solidFill>
                    <a:schemeClr val="bg1"/>
                  </a:solidFill>
                </a:rPr>
                <a:t>значительная </a:t>
              </a:r>
              <a:r>
                <a:rPr lang="ru-RU" sz="1200" i="1" dirty="0">
                  <a:solidFill>
                    <a:schemeClr val="bg1"/>
                  </a:solidFill>
                </a:rPr>
                <a:t>часть оборудования и комплектующих для его сборки производится за рубежом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,</a:t>
              </a:r>
            </a:p>
            <a:p>
              <a:pPr marL="171450" lvl="0" indent="-171450">
                <a:buFont typeface="Arial" pitchFamily="34" charset="0"/>
                <a:buChar char="•"/>
              </a:pPr>
              <a:r>
                <a:rPr lang="ru-RU" sz="1200" i="1" dirty="0" smtClean="0">
                  <a:solidFill>
                    <a:schemeClr val="bg1"/>
                  </a:solidFill>
                </a:rPr>
                <a:t>колебания </a:t>
              </a:r>
              <a:r>
                <a:rPr lang="ru-RU" sz="1200" i="1" dirty="0">
                  <a:solidFill>
                    <a:schemeClr val="bg1"/>
                  </a:solidFill>
                </a:rPr>
                <a:t>курсов валют оказывают значительное влияние на стоимость системы).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23529" y="4869160"/>
            <a:ext cx="5791421" cy="1631216"/>
            <a:chOff x="508771" y="5157192"/>
            <a:chExt cx="5791421" cy="1631216"/>
          </a:xfrm>
        </p:grpSpPr>
        <p:pic>
          <p:nvPicPr>
            <p:cNvPr id="3082" name="Picture 10" descr="https://images.squarespace-cdn.com/content/5e5ed049fc2edf37b06b32e6/1583306962448-KDU731I0ZCD881W0FFTK/ONE13MEDIA-Icon-Logo+2.PNG?content-type=image%2F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71" y="5157192"/>
              <a:ext cx="1116000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692192" y="5157192"/>
              <a:ext cx="4608000" cy="16312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ru-RU" sz="1400" b="1" i="1" dirty="0" smtClean="0">
                  <a:solidFill>
                    <a:schemeClr val="bg1"/>
                  </a:solidFill>
                </a:rPr>
                <a:t>3. Отсутствие плавного (интеллектуального) регулирования </a:t>
              </a:r>
              <a:r>
                <a:rPr lang="ru-RU" sz="1400" b="1" i="1" dirty="0">
                  <a:solidFill>
                    <a:schemeClr val="bg1"/>
                  </a:solidFill>
                </a:rPr>
                <a:t>устройств освещения </a:t>
              </a:r>
              <a:r>
                <a:rPr lang="ru-RU" sz="1400" b="1" i="1" dirty="0" smtClean="0">
                  <a:solidFill>
                    <a:schemeClr val="bg1"/>
                  </a:solidFill>
                </a:rPr>
                <a:t>:</a:t>
              </a:r>
            </a:p>
            <a:p>
              <a:r>
                <a:rPr lang="ru-RU" sz="1200" i="1" dirty="0" smtClean="0">
                  <a:solidFill>
                    <a:schemeClr val="bg1"/>
                  </a:solidFill>
                </a:rPr>
                <a:t>в настоящий </a:t>
              </a:r>
              <a:r>
                <a:rPr lang="ru-RU" sz="1200" i="1" dirty="0">
                  <a:solidFill>
                    <a:schemeClr val="bg1"/>
                  </a:solidFill>
                </a:rPr>
                <a:t>момент контроль устройств освещения осуществляется только с помощью фотореле и (или) датчиков присутствия и движения. Данные датчики экономят затраты на электроэнергию, однако результативность и эффективность таких систем составляет всего 50%. 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Стрелка вправо 11"/>
          <p:cNvSpPr/>
          <p:nvPr/>
        </p:nvSpPr>
        <p:spPr>
          <a:xfrm>
            <a:off x="6516216" y="3717032"/>
            <a:ext cx="576064" cy="1567292"/>
          </a:xfrm>
          <a:prstGeom prst="rightArrow">
            <a:avLst/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3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проекте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301336"/>
            <a:ext cx="8352928" cy="115200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1400" b="1" i="1" dirty="0"/>
              <a:t>Новизна предлагаемого проекта заключается в </a:t>
            </a:r>
            <a:r>
              <a:rPr lang="ru-RU" sz="1200" i="1" dirty="0"/>
              <a:t>создании автоматизированной перестраиваемой по условиям эксплуатации, количеству датчиков, выбору контролируемых параметров и их метрологических характеристик системы, позволяющей повысить точность метрологического контроля тепличных хозяйств, объектов городской и промышленной инфраструктуры за счет спектрофотометрического и радиометрического анализа световой среды и интеллектуального управления микроклиматом</a:t>
            </a:r>
            <a:r>
              <a:rPr lang="ru-RU" sz="1200" i="1" dirty="0" smtClean="0"/>
              <a:t>.</a:t>
            </a:r>
            <a:endParaRPr lang="ru-RU" sz="1200" dirty="0"/>
          </a:p>
        </p:txBody>
      </p:sp>
      <p:pic>
        <p:nvPicPr>
          <p:cNvPr id="4098" name="Picture 2" descr="C:\Users\Peretyagin.V\Downloads\riccardo-annandale-7e2pe9wjL9M-unspla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600000" cy="2885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4283968" y="1556792"/>
            <a:ext cx="4572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Цифровая интеллектуальная система </a:t>
            </a:r>
            <a:r>
              <a:rPr lang="ru-RU" b="1" i="1" dirty="0"/>
              <a:t>контроля световой среды и </a:t>
            </a:r>
            <a:r>
              <a:rPr lang="ru-RU" b="1" i="1" dirty="0"/>
              <a:t>микроклимата </a:t>
            </a:r>
            <a:r>
              <a:rPr lang="ru-RU" b="1" i="1" dirty="0" smtClean="0"/>
              <a:t>(ЦИС) предназначена </a:t>
            </a:r>
            <a:r>
              <a:rPr lang="ru-RU" b="1" i="1" dirty="0" smtClean="0"/>
              <a:t>для: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smtClean="0"/>
              <a:t>повышения </a:t>
            </a:r>
            <a:r>
              <a:rPr lang="ru-RU" sz="1600" i="1" dirty="0"/>
              <a:t>эффективности управления </a:t>
            </a:r>
            <a:r>
              <a:rPr lang="ru-RU" sz="1600" i="1" dirty="0" err="1"/>
              <a:t>энергоснабжающих</a:t>
            </a:r>
            <a:r>
              <a:rPr lang="ru-RU" sz="1600" i="1" dirty="0"/>
              <a:t> </a:t>
            </a:r>
            <a:r>
              <a:rPr lang="ru-RU" sz="1600" i="1" dirty="0" smtClean="0"/>
              <a:t>систем,</a:t>
            </a:r>
            <a:endParaRPr lang="ru-RU" sz="1600" i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smtClean="0"/>
              <a:t>проведения </a:t>
            </a:r>
            <a:r>
              <a:rPr lang="ru-RU" sz="1600" i="1" dirty="0"/>
              <a:t>спектрофотометрических и радиометрических измерений параметров световой </a:t>
            </a:r>
            <a:r>
              <a:rPr lang="ru-RU" sz="1600" i="1" dirty="0" smtClean="0"/>
              <a:t>среды,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smtClean="0"/>
              <a:t>измерения </a:t>
            </a:r>
            <a:r>
              <a:rPr lang="ru-RU" sz="1600" i="1" dirty="0"/>
              <a:t>параметров микроклимата объектов контроля, </a:t>
            </a:r>
            <a:endParaRPr lang="ru-RU" sz="1600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smtClean="0"/>
              <a:t>управления </a:t>
            </a:r>
            <a:r>
              <a:rPr lang="ru-RU" sz="1600" i="1" dirty="0"/>
              <a:t>осветительными устройствами и создания комфортных микроклиматических </a:t>
            </a:r>
            <a:r>
              <a:rPr lang="ru-RU" sz="1600" i="1" dirty="0" smtClean="0"/>
              <a:t>условий.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8170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1211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60648"/>
            <a:ext cx="73448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600" dirty="0">
                <a:latin typeface="+mj-lt"/>
                <a:ea typeface="+mj-ea"/>
                <a:cs typeface="+mj-cs"/>
              </a:rPr>
              <a:t>Общая схема работы </a:t>
            </a:r>
            <a:r>
              <a:rPr lang="ru-RU" sz="4600" dirty="0" smtClean="0">
                <a:latin typeface="+mj-lt"/>
                <a:ea typeface="+mj-ea"/>
                <a:cs typeface="+mj-cs"/>
              </a:rPr>
              <a:t>ЦИС</a:t>
            </a:r>
            <a:endParaRPr lang="ru-RU" sz="46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222544"/>
              </p:ext>
            </p:extLst>
          </p:nvPr>
        </p:nvGraphicFramePr>
        <p:xfrm>
          <a:off x="408861" y="1196752"/>
          <a:ext cx="8326278" cy="54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Picture" r:id="rId4" imgW="7021080" imgH="4614480" progId="Word.Picture.8">
                  <p:embed/>
                </p:oleObj>
              </mc:Choice>
              <mc:Fallback>
                <p:oleObj name="Picture" r:id="rId4" imgW="7021080" imgH="461448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861" y="1196752"/>
                        <a:ext cx="8326278" cy="547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96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1211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60648"/>
            <a:ext cx="73448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600" dirty="0" smtClean="0">
                <a:latin typeface="+mj-lt"/>
                <a:ea typeface="+mj-ea"/>
                <a:cs typeface="+mj-cs"/>
              </a:rPr>
              <a:t>Структура </a:t>
            </a:r>
            <a:r>
              <a:rPr lang="ru-RU" sz="4600" dirty="0" smtClean="0">
                <a:latin typeface="+mj-lt"/>
                <a:ea typeface="+mj-ea"/>
                <a:cs typeface="+mj-cs"/>
              </a:rPr>
              <a:t>ЦИС</a:t>
            </a:r>
            <a:endParaRPr lang="ru-RU" sz="46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124744"/>
            <a:ext cx="69127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/>
              <a:t>Структурно система состоит из нескольких узлов:</a:t>
            </a:r>
            <a:endParaRPr lang="ru-RU" sz="1400" b="1" dirty="0"/>
          </a:p>
          <a:p>
            <a:pPr marL="342900" lvl="0" indent="-342900">
              <a:buFont typeface="+mj-lt"/>
              <a:buAutoNum type="arabicPeriod"/>
            </a:pPr>
            <a:r>
              <a:rPr lang="ru-RU" sz="1200" i="1" dirty="0"/>
              <a:t>узел измерения освещенности/облученности;</a:t>
            </a:r>
            <a:endParaRPr lang="ru-RU" sz="1200" dirty="0"/>
          </a:p>
          <a:p>
            <a:pPr marL="342900" lvl="0" indent="-342900">
              <a:buFont typeface="+mj-lt"/>
              <a:buAutoNum type="arabicPeriod"/>
            </a:pPr>
            <a:r>
              <a:rPr lang="ru-RU" sz="1200" i="1" dirty="0"/>
              <a:t>узел измерения параметров микроклимата;</a:t>
            </a:r>
            <a:endParaRPr lang="ru-RU" sz="1200" dirty="0"/>
          </a:p>
          <a:p>
            <a:pPr marL="342900" lvl="0" indent="-342900">
              <a:buFont typeface="+mj-lt"/>
              <a:buAutoNum type="arabicPeriod"/>
            </a:pPr>
            <a:r>
              <a:rPr lang="ru-RU" sz="1200" i="1" dirty="0"/>
              <a:t>узел измерения спектрофотометрических параметров световой среды;</a:t>
            </a:r>
            <a:endParaRPr lang="ru-RU" sz="1200" dirty="0"/>
          </a:p>
          <a:p>
            <a:pPr marL="342900" lvl="0" indent="-342900">
              <a:buFont typeface="+mj-lt"/>
              <a:buAutoNum type="arabicPeriod"/>
            </a:pPr>
            <a:r>
              <a:rPr lang="ru-RU" sz="1200" i="1" dirty="0"/>
              <a:t>узел сбора данных и управления;</a:t>
            </a:r>
            <a:endParaRPr lang="ru-RU" sz="1200" dirty="0"/>
          </a:p>
          <a:p>
            <a:pPr marL="342900" lvl="0" indent="-342900">
              <a:buFont typeface="+mj-lt"/>
              <a:buAutoNum type="arabicPeriod"/>
            </a:pPr>
            <a:r>
              <a:rPr lang="ru-RU" sz="1200" i="1" dirty="0"/>
              <a:t>узел управления осветительными устройствами.</a:t>
            </a:r>
            <a:endParaRPr lang="ru-RU" sz="1200" dirty="0"/>
          </a:p>
        </p:txBody>
      </p:sp>
      <p:pic>
        <p:nvPicPr>
          <p:cNvPr id="6146" name="Picture 2" descr="izmeritel-registrator-parametrov-mikroklimata-tka-pkl30-s-poverkoi-109-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0" r="13832"/>
          <a:stretch>
            <a:fillRect/>
          </a:stretch>
        </p:blipFill>
        <p:spPr bwMode="auto">
          <a:xfrm>
            <a:off x="2678716" y="2636912"/>
            <a:ext cx="1696127" cy="2160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tka-pi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2376000" cy="15007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%D0%B8%D0%B7%D0%BE%D0%B1%D1%80%D0%B0%D0%B6%D0%B5%D0%BD%D0%B8%D0%B5_2022-06-02_1637215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87" y="2636912"/>
            <a:ext cx="2001409" cy="216000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7898" y="4731560"/>
            <a:ext cx="1440000" cy="2060787"/>
          </a:xfrm>
          <a:prstGeom prst="rect">
            <a:avLst/>
          </a:prstGeom>
          <a:noFill/>
          <a:ln w="38100">
            <a:solidFill>
              <a:srgbClr val="CCAF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424"/>
          <a:stretch>
            <a:fillRect/>
          </a:stretch>
        </p:blipFill>
        <p:spPr bwMode="auto">
          <a:xfrm>
            <a:off x="5364088" y="5041953"/>
            <a:ext cx="1134777" cy="1440001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55" name="Picture 11" descr="ТКА-ПФЛ(34) с антенно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5" b="20317"/>
          <a:stretch>
            <a:fillRect/>
          </a:stretch>
        </p:blipFill>
        <p:spPr bwMode="auto">
          <a:xfrm>
            <a:off x="4499992" y="2636912"/>
            <a:ext cx="2376000" cy="51004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49496" y="4332209"/>
            <a:ext cx="1440001" cy="2859488"/>
          </a:xfrm>
          <a:prstGeom prst="rect">
            <a:avLst/>
          </a:prstGeom>
          <a:noFill/>
          <a:ln w="28575">
            <a:solidFill>
              <a:srgbClr val="CCAF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503" y="2636912"/>
            <a:ext cx="25856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Датчики</a:t>
            </a:r>
            <a:r>
              <a:rPr lang="ru-RU" sz="1200" dirty="0" smtClean="0"/>
              <a:t>:</a:t>
            </a:r>
          </a:p>
          <a:p>
            <a:r>
              <a:rPr lang="ru-RU" sz="1200" i="1" dirty="0" smtClean="0"/>
              <a:t>(а) измерители-регистраторы микроклимата серии ТКА-ПКЛ;</a:t>
            </a:r>
          </a:p>
          <a:p>
            <a:r>
              <a:rPr lang="ru-RU" sz="1200" i="1" dirty="0" smtClean="0"/>
              <a:t>(б) </a:t>
            </a:r>
            <a:r>
              <a:rPr lang="ru-RU" sz="1200" i="1" dirty="0"/>
              <a:t>измерители-регистраторы </a:t>
            </a:r>
            <a:r>
              <a:rPr lang="ru-RU" sz="1200" i="1" dirty="0" smtClean="0"/>
              <a:t>освещенности  серии ТКА-ПФЛ</a:t>
            </a:r>
            <a:r>
              <a:rPr lang="ru-RU" sz="1200" i="1" dirty="0"/>
              <a:t>;</a:t>
            </a:r>
          </a:p>
          <a:p>
            <a:r>
              <a:rPr lang="ru-RU" sz="1200" i="1" dirty="0" smtClean="0"/>
              <a:t>(в) </a:t>
            </a:r>
            <a:r>
              <a:rPr lang="ru-RU" sz="1200" i="1" dirty="0" err="1" smtClean="0"/>
              <a:t>Спектрорадиометр</a:t>
            </a:r>
            <a:r>
              <a:rPr lang="ru-RU" sz="1200" i="1" dirty="0" smtClean="0"/>
              <a:t> серии</a:t>
            </a:r>
            <a:r>
              <a:rPr lang="ru-RU" sz="1200" i="1" dirty="0"/>
              <a:t/>
            </a:r>
            <a:br>
              <a:rPr lang="ru-RU" sz="1200" i="1" dirty="0"/>
            </a:br>
            <a:r>
              <a:rPr lang="ru-RU" sz="1200" i="1" dirty="0" smtClean="0"/>
              <a:t>ТКА-Спектр с волоконно-оптической системой зондов.</a:t>
            </a:r>
          </a:p>
          <a:p>
            <a:endParaRPr lang="ru-RU" sz="600" i="1" dirty="0" smtClean="0"/>
          </a:p>
          <a:p>
            <a:pPr algn="ctr"/>
            <a:r>
              <a:rPr lang="ru-RU" sz="1150" i="1" u="sng" dirty="0" smtClean="0"/>
              <a:t>Каждая группа датчиков сопровождается преобразователем</a:t>
            </a:r>
            <a:br>
              <a:rPr lang="ru-RU" sz="1150" i="1" u="sng" dirty="0" smtClean="0"/>
            </a:br>
            <a:r>
              <a:rPr lang="ru-RU" sz="1150" i="1" u="sng" dirty="0" smtClean="0"/>
              <a:t>ТКА-ПИ-01 (г)</a:t>
            </a:r>
            <a:endParaRPr lang="ru-RU" sz="1150" i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2737054" y="270892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(а)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270892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(б)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3756" y="269496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(в)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0" y="429309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(г)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94837" y="5013176"/>
            <a:ext cx="2520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Управляющие элементы</a:t>
            </a:r>
            <a:r>
              <a:rPr lang="ru-RU" sz="1200" dirty="0" smtClean="0"/>
              <a:t>:</a:t>
            </a:r>
          </a:p>
          <a:p>
            <a:r>
              <a:rPr lang="ru-RU" sz="1200" i="1" dirty="0" smtClean="0"/>
              <a:t>(д) маршрутизатор сети;</a:t>
            </a:r>
          </a:p>
          <a:p>
            <a:r>
              <a:rPr lang="ru-RU" sz="1200" i="1" dirty="0" smtClean="0"/>
              <a:t>(е) модуль управления источниками света по протоколу </a:t>
            </a:r>
            <a:r>
              <a:rPr lang="en-US" sz="1200" i="1" dirty="0" smtClean="0"/>
              <a:t>DALI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r>
              <a:rPr lang="ru-RU" sz="1200" i="1" dirty="0" smtClean="0"/>
              <a:t>(ж) Контроллер управления датчиками  и инженерными система микроклимата и освещения.</a:t>
            </a:r>
            <a:endParaRPr lang="ru-RU" sz="1150" i="1" u="sng" dirty="0"/>
          </a:p>
        </p:txBody>
      </p:sp>
      <p:sp>
        <p:nvSpPr>
          <p:cNvPr id="26" name="TextBox 25"/>
          <p:cNvSpPr txBox="1"/>
          <p:nvPr/>
        </p:nvSpPr>
        <p:spPr>
          <a:xfrm>
            <a:off x="107504" y="508518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(д)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8406" y="608400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(е)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77061" y="608400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(ж)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3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60648"/>
            <a:ext cx="73448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600" dirty="0" smtClean="0">
                <a:latin typeface="+mj-lt"/>
                <a:ea typeface="+mj-ea"/>
                <a:cs typeface="+mj-cs"/>
              </a:rPr>
              <a:t>Сравнение с аналогами</a:t>
            </a:r>
            <a:endParaRPr lang="ru-RU" sz="46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96180"/>
              </p:ext>
            </p:extLst>
          </p:nvPr>
        </p:nvGraphicFramePr>
        <p:xfrm>
          <a:off x="216488" y="1089336"/>
          <a:ext cx="8748000" cy="5400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{9DCAF9ED-07DC-4A11-8D7F-57B35C25682E}</a:tableStyleId>
              </a:tblPr>
              <a:tblGrid>
                <a:gridCol w="2160000"/>
                <a:gridCol w="1872000"/>
                <a:gridCol w="1800000"/>
                <a:gridCol w="1440000"/>
                <a:gridCol w="1476000"/>
              </a:tblGrid>
              <a:tr h="10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Технико-экономические параметры продукта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Система радио-мониторинга от компании «HANWELL»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kern="1200" dirty="0">
                          <a:effectLst/>
                        </a:rPr>
                        <a:t>Интеллектуальная инфраструктура от компании </a:t>
                      </a:r>
                      <a:r>
                        <a:rPr kumimoji="0" lang="ru-RU" sz="1200" kern="1200" dirty="0" err="1">
                          <a:effectLst/>
                        </a:rPr>
                        <a:t>Siemens</a:t>
                      </a:r>
                      <a:endParaRPr kumimoji="0"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kern="1200" dirty="0">
                          <a:effectLst/>
                        </a:rPr>
                        <a:t>Платформа</a:t>
                      </a:r>
                      <a:br>
                        <a:rPr kumimoji="0" lang="ru-RU" sz="1200" kern="1200" dirty="0">
                          <a:effectLst/>
                        </a:rPr>
                      </a:br>
                      <a:r>
                        <a:rPr kumimoji="0" lang="en-US" sz="1200" kern="1200" dirty="0" err="1" smtClean="0">
                          <a:effectLst/>
                        </a:rPr>
                        <a:t>EcoStruxure</a:t>
                      </a:r>
                      <a:r>
                        <a:rPr kumimoji="0" lang="ru-RU" sz="1200" kern="1200" dirty="0" smtClean="0">
                          <a:effectLst/>
                        </a:rPr>
                        <a:t> от </a:t>
                      </a:r>
                      <a:r>
                        <a:rPr kumimoji="0" lang="ru-RU" sz="1200" kern="1200" dirty="0">
                          <a:effectLst/>
                        </a:rPr>
                        <a:t>компании </a:t>
                      </a:r>
                      <a:r>
                        <a:rPr kumimoji="0" lang="ru-RU" sz="1200" kern="1200" dirty="0" err="1">
                          <a:effectLst/>
                        </a:rPr>
                        <a:t>Schneider</a:t>
                      </a:r>
                      <a:r>
                        <a:rPr kumimoji="0" lang="ru-RU" sz="1200" kern="1200" dirty="0">
                          <a:effectLst/>
                        </a:rPr>
                        <a:t> </a:t>
                      </a:r>
                      <a:r>
                        <a:rPr kumimoji="0" lang="ru-RU" sz="1200" kern="1200" dirty="0" err="1">
                          <a:effectLst/>
                        </a:rPr>
                        <a:t>Electric</a:t>
                      </a:r>
                      <a:endParaRPr kumimoji="0"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Созданный продукт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 gridSpan="5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1. Контроль параметров микроклимата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8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1.1. Название датчика-измерителя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Датчики температуры и </a:t>
                      </a:r>
                      <a:r>
                        <a:rPr lang="ru-RU" sz="1100" dirty="0" smtClean="0">
                          <a:effectLst/>
                        </a:rPr>
                        <a:t>влажности RL5016/RL5018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Датчики температуры и влажности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серии QFM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Датчики микроклимата</a:t>
                      </a:r>
                      <a:br>
                        <a:rPr lang="ru-RU" sz="1100">
                          <a:effectLst/>
                        </a:rPr>
                      </a:br>
                      <a:r>
                        <a:rPr lang="ru-RU" sz="1100">
                          <a:effectLst/>
                        </a:rPr>
                        <a:t>серии STD и SНО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Измерители </a:t>
                      </a:r>
                      <a:r>
                        <a:rPr lang="ru-RU" sz="1100" dirty="0" smtClean="0">
                          <a:effectLst/>
                        </a:rPr>
                        <a:t>регистраторы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серии ТКА-ПКЛ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</a:tr>
              <a:tr h="648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1.2. Диапазон измерения относительной влажности воздуха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0 ÷ 100 </a:t>
                      </a:r>
                      <a:r>
                        <a:rPr lang="ru-RU" sz="1100" dirty="0" smtClean="0">
                          <a:effectLst/>
                        </a:rPr>
                        <a:t>%, 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погрешность ± </a:t>
                      </a:r>
                      <a:r>
                        <a:rPr lang="ru-RU" sz="1100" dirty="0">
                          <a:effectLst/>
                        </a:rPr>
                        <a:t>5 </a:t>
                      </a:r>
                      <a:r>
                        <a:rPr lang="ru-RU" sz="11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0 ÷ 100 </a:t>
                      </a:r>
                      <a:r>
                        <a:rPr lang="ru-RU" sz="1100" dirty="0" smtClean="0">
                          <a:effectLst/>
                        </a:rPr>
                        <a:t>%,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погрешность 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± </a:t>
                      </a:r>
                      <a:r>
                        <a:rPr lang="ru-RU" sz="1100" dirty="0">
                          <a:effectLst/>
                        </a:rPr>
                        <a:t>2 </a:t>
                      </a:r>
                      <a:r>
                        <a:rPr lang="ru-RU" sz="11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0 ÷ 95 </a:t>
                      </a:r>
                      <a:r>
                        <a:rPr lang="ru-RU" sz="11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5 ÷ 98 </a:t>
                      </a:r>
                      <a:r>
                        <a:rPr lang="ru-RU" sz="1100" dirty="0" smtClean="0">
                          <a:effectLst/>
                        </a:rPr>
                        <a:t>%,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br>
                        <a:rPr lang="ru-RU" sz="1100" baseline="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погрешность ± </a:t>
                      </a:r>
                      <a:r>
                        <a:rPr lang="ru-RU" sz="1100" dirty="0">
                          <a:effectLst/>
                        </a:rPr>
                        <a:t>3 </a:t>
                      </a:r>
                      <a:r>
                        <a:rPr lang="ru-RU" sz="11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1.3. Диапазон измерения температуры </a:t>
                      </a:r>
                      <a:r>
                        <a:rPr lang="ru-RU" sz="1100" dirty="0" smtClean="0">
                          <a:effectLst/>
                        </a:rPr>
                        <a:t>воздуха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-20 ÷ +60 °</a:t>
                      </a:r>
                      <a:r>
                        <a:rPr lang="ru-RU" sz="1100" dirty="0" smtClean="0">
                          <a:effectLst/>
                        </a:rPr>
                        <a:t>С, 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погрешность ± 0,1°С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-40 ÷ +70 °</a:t>
                      </a:r>
                      <a:r>
                        <a:rPr lang="ru-RU" sz="1100" dirty="0" smtClean="0">
                          <a:effectLst/>
                        </a:rPr>
                        <a:t>С,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br>
                        <a:rPr lang="ru-RU" sz="1100" baseline="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погрешность ± 0,8°</a:t>
                      </a:r>
                      <a:r>
                        <a:rPr lang="en-US" sz="1100" dirty="0" smtClean="0">
                          <a:effectLst/>
                        </a:rPr>
                        <a:t>K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- 50 ÷ +50 °С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-30 ÷ +60 °С </a:t>
                      </a:r>
                      <a:r>
                        <a:rPr lang="ru-RU" sz="1100" dirty="0" smtClean="0">
                          <a:effectLst/>
                        </a:rPr>
                        <a:t>,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погрешность ± 0,2°С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</a:tr>
              <a:tr h="540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1.4. Диапазон </a:t>
                      </a:r>
                      <a:r>
                        <a:rPr lang="ru-RU" sz="1100" dirty="0" smtClean="0">
                          <a:effectLst/>
                        </a:rPr>
                        <a:t>измерения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атмосферного давления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</a:rPr>
                        <a:t>70 ÷ </a:t>
                      </a:r>
                      <a:r>
                        <a:rPr lang="ru-RU" sz="1100" dirty="0" smtClean="0">
                          <a:effectLst/>
                        </a:rPr>
                        <a:t>120 кПа,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погрешность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± 0,2кПа</a:t>
                      </a:r>
                      <a:endParaRPr lang="ru-RU" sz="1100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1.5. Интерфейс связи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 err="1">
                          <a:effectLst/>
                        </a:rPr>
                        <a:t>LoRa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 err="1">
                          <a:effectLst/>
                        </a:rPr>
                        <a:t>OpenTherm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RS485,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LoRa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WiFi</a:t>
                      </a:r>
                      <a:r>
                        <a:rPr lang="ru-RU" sz="1100" dirty="0" smtClean="0">
                          <a:effectLst/>
                        </a:rPr>
                        <a:t>,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err="1" smtClean="0">
                          <a:effectLst/>
                        </a:rPr>
                        <a:t>Ethernet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</a:tr>
              <a:tr h="540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1.6. Наличие в </a:t>
                      </a:r>
                      <a:r>
                        <a:rPr lang="ru-RU" sz="1100" dirty="0" err="1">
                          <a:effectLst/>
                        </a:rPr>
                        <a:t>Госреестре</a:t>
                      </a:r>
                      <a:r>
                        <a:rPr lang="ru-RU" sz="1100" dirty="0">
                          <a:effectLst/>
                        </a:rPr>
                        <a:t> СИ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да, № 75392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1.7. Стоимость, руб.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43 000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78 400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37 500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18 900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4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60648"/>
            <a:ext cx="73448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dirty="0">
                <a:latin typeface="+mj-lt"/>
                <a:ea typeface="+mj-ea"/>
                <a:cs typeface="+mj-cs"/>
              </a:rPr>
              <a:t>Сравнение с аналогами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157082"/>
              </p:ext>
            </p:extLst>
          </p:nvPr>
        </p:nvGraphicFramePr>
        <p:xfrm>
          <a:off x="216488" y="1060867"/>
          <a:ext cx="8748000" cy="4824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2160000"/>
                <a:gridCol w="1872000"/>
                <a:gridCol w="1800000"/>
                <a:gridCol w="1440000"/>
                <a:gridCol w="1476000"/>
              </a:tblGrid>
              <a:tr h="10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Технико-экономические параметры продукта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Система радио-мониторинга от компании «HANWELL»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kern="1200" dirty="0">
                          <a:effectLst/>
                        </a:rPr>
                        <a:t>Интеллектуальная инфраструктура от компании </a:t>
                      </a:r>
                      <a:r>
                        <a:rPr kumimoji="0" lang="ru-RU" sz="1200" kern="1200" dirty="0" err="1">
                          <a:effectLst/>
                        </a:rPr>
                        <a:t>Siemens</a:t>
                      </a:r>
                      <a:endParaRPr kumimoji="0"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kern="1200" dirty="0">
                          <a:effectLst/>
                        </a:rPr>
                        <a:t>Платформа</a:t>
                      </a:r>
                      <a:br>
                        <a:rPr kumimoji="0" lang="ru-RU" sz="1200" kern="1200" dirty="0">
                          <a:effectLst/>
                        </a:rPr>
                      </a:br>
                      <a:r>
                        <a:rPr kumimoji="0" lang="en-US" sz="1200" kern="1200" dirty="0" err="1" smtClean="0">
                          <a:effectLst/>
                        </a:rPr>
                        <a:t>EcoStruxure</a:t>
                      </a:r>
                      <a:r>
                        <a:rPr kumimoji="0" lang="ru-RU" sz="1200" kern="1200" dirty="0" smtClean="0">
                          <a:effectLst/>
                        </a:rPr>
                        <a:t> от </a:t>
                      </a:r>
                      <a:r>
                        <a:rPr kumimoji="0" lang="ru-RU" sz="1200" kern="1200" dirty="0">
                          <a:effectLst/>
                        </a:rPr>
                        <a:t>компании </a:t>
                      </a:r>
                      <a:r>
                        <a:rPr kumimoji="0" lang="ru-RU" sz="1200" kern="1200" dirty="0" err="1">
                          <a:effectLst/>
                        </a:rPr>
                        <a:t>Schneider</a:t>
                      </a:r>
                      <a:r>
                        <a:rPr kumimoji="0" lang="ru-RU" sz="1200" kern="1200" dirty="0">
                          <a:effectLst/>
                        </a:rPr>
                        <a:t> </a:t>
                      </a:r>
                      <a:r>
                        <a:rPr kumimoji="0" lang="ru-RU" sz="1200" kern="1200" dirty="0" err="1">
                          <a:effectLst/>
                        </a:rPr>
                        <a:t>Electric</a:t>
                      </a:r>
                      <a:endParaRPr kumimoji="0"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Созданный продукт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 gridSpan="5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2. Контроль параметров освещенности и облученности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8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2.1. Название датчика-измерителя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Датчик освещенности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серии ML4701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Датчик освещенности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серии UP 258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Датчики для освещенности серии SLO 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Измерители </a:t>
                      </a:r>
                      <a:r>
                        <a:rPr lang="ru-RU" sz="1100" dirty="0" smtClean="0">
                          <a:effectLst/>
                        </a:rPr>
                        <a:t>регистраторы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серии ТКА-ПФЛ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</a:tr>
              <a:tr h="540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2.2. Диапазон измерения освещенности, </a:t>
                      </a:r>
                      <a:r>
                        <a:rPr lang="ru-RU" sz="1100" dirty="0" err="1">
                          <a:effectLst/>
                        </a:rPr>
                        <a:t>лк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10 ÷ 5 000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smtClean="0">
                          <a:effectLst/>
                        </a:rPr>
                        <a:t>погрешность </a:t>
                      </a:r>
                      <a:r>
                        <a:rPr lang="ru-RU" sz="1100" dirty="0">
                          <a:effectLst/>
                        </a:rPr>
                        <a:t>± </a:t>
                      </a:r>
                      <a:r>
                        <a:rPr lang="en-US" sz="1100" dirty="0">
                          <a:effectLst/>
                        </a:rPr>
                        <a:t>5</a:t>
                      </a:r>
                      <a:r>
                        <a:rPr lang="ru-RU" sz="1100" dirty="0">
                          <a:effectLst/>
                        </a:rPr>
                        <a:t> %)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 ÷ 100 000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r>
                        <a:rPr lang="ru-RU" sz="1100" dirty="0">
                          <a:effectLst/>
                        </a:rPr>
                        <a:t> ÷ 200 000</a:t>
                      </a:r>
                      <a:r>
                        <a:rPr lang="en-US" sz="1100" dirty="0">
                          <a:effectLst/>
                        </a:rPr>
                        <a:t/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(погрешность  </a:t>
                      </a:r>
                      <a:r>
                        <a:rPr lang="ru-RU" sz="1100" dirty="0">
                          <a:effectLst/>
                        </a:rPr>
                        <a:t>± </a:t>
                      </a:r>
                      <a:r>
                        <a:rPr lang="en-US" sz="1100" dirty="0">
                          <a:effectLst/>
                        </a:rPr>
                        <a:t>5</a:t>
                      </a:r>
                      <a:r>
                        <a:rPr lang="ru-RU" sz="1100" dirty="0">
                          <a:effectLst/>
                        </a:rPr>
                        <a:t> %)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10 ÷ 200 </a:t>
                      </a:r>
                      <a:r>
                        <a:rPr lang="ru-RU" sz="1100" dirty="0" smtClean="0">
                          <a:effectLst/>
                        </a:rPr>
                        <a:t>000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(погрешность </a:t>
                      </a:r>
                      <a:r>
                        <a:rPr lang="ru-RU" sz="1100" dirty="0">
                          <a:effectLst/>
                        </a:rPr>
                        <a:t>± 8 %)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2.3. Диапазон измерения облученности, мВт/м</a:t>
                      </a:r>
                      <a:r>
                        <a:rPr lang="ru-RU" sz="1100" baseline="300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10 ÷ 60 </a:t>
                      </a:r>
                      <a:r>
                        <a:rPr lang="ru-RU" sz="1100" dirty="0" smtClean="0">
                          <a:effectLst/>
                        </a:rPr>
                        <a:t>000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(погрешность ±</a:t>
                      </a:r>
                      <a:r>
                        <a:rPr lang="ru-RU" sz="1100" dirty="0">
                          <a:effectLst/>
                        </a:rPr>
                        <a:t>10 %)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2.4. Интерфейс связи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 err="1">
                          <a:effectLst/>
                        </a:rPr>
                        <a:t>LoRa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 err="1">
                          <a:effectLst/>
                        </a:rPr>
                        <a:t>OpenTherm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 err="1">
                          <a:effectLst/>
                        </a:rPr>
                        <a:t>LoRa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WiFi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2.5. Датчик движение и присутствия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2.6. Наличие в </a:t>
                      </a:r>
                      <a:r>
                        <a:rPr lang="ru-RU" sz="1100" dirty="0" err="1">
                          <a:effectLst/>
                        </a:rPr>
                        <a:t>Госреестре</a:t>
                      </a:r>
                      <a:r>
                        <a:rPr lang="ru-RU" sz="1100" dirty="0">
                          <a:effectLst/>
                        </a:rPr>
                        <a:t> СИ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в процессе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>
                    <a:solidFill>
                      <a:schemeClr val="tx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2.7. Стоимость, руб.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26 000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41 000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30 060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18 900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6336" marR="16336" marT="0" marB="0" anchor="ctr"/>
                </a:tc>
              </a:tr>
            </a:tbl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>
          <a:xfrm>
            <a:off x="457200" y="5949280"/>
            <a:ext cx="8291264" cy="822741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r>
              <a:rPr lang="ru-RU" sz="1400" i="1" dirty="0" smtClean="0"/>
              <a:t>В настоящий момент на рынке отсутствуют спектральные системы интегрированные в интеллектуальную систему управления световой средой. ООО «НТП «ТКА» разработали </a:t>
            </a:r>
            <a:r>
              <a:rPr lang="ru-RU" sz="1400" i="1" dirty="0" err="1" smtClean="0"/>
              <a:t>спектрорадиометр</a:t>
            </a:r>
            <a:r>
              <a:rPr lang="ru-RU" sz="1400" i="1" dirty="0" smtClean="0"/>
              <a:t> серии ТКА-Спектр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106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758</TotalTime>
  <Words>2309</Words>
  <Application>Microsoft Office PowerPoint</Application>
  <PresentationFormat>Экран (4:3)</PresentationFormat>
  <Paragraphs>327</Paragraphs>
  <Slides>18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Техническая</vt:lpstr>
      <vt:lpstr>Picture</vt:lpstr>
      <vt:lpstr>Развитие передовых отечественных цифровых интеллектуальных систем контроля световой среды и микроклимата в целях повышения эффективности управления энергоснабжающих систем</vt:lpstr>
      <vt:lpstr>Презентация PowerPoint</vt:lpstr>
      <vt:lpstr>Инфраструктурные объекты</vt:lpstr>
      <vt:lpstr>Проблематика</vt:lpstr>
      <vt:lpstr>О проекте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Потенциальный рынок сбыта</vt:lpstr>
      <vt:lpstr>План реализации инновационного проекта</vt:lpstr>
      <vt:lpstr>План продаж ЦИС</vt:lpstr>
      <vt:lpstr>Презентация PowerPoint</vt:lpstr>
    </vt:vector>
  </TitlesOfParts>
  <Company>OEM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Реконфигурируемая система контроля и интеллектуального управления световой средой и микроклиматом</dc:title>
  <dc:creator>User</dc:creator>
  <cp:lastModifiedBy>Peretyagin.V</cp:lastModifiedBy>
  <cp:revision>72</cp:revision>
  <dcterms:created xsi:type="dcterms:W3CDTF">2022-09-16T18:52:05Z</dcterms:created>
  <dcterms:modified xsi:type="dcterms:W3CDTF">2022-09-23T13:23:34Z</dcterms:modified>
</cp:coreProperties>
</file>